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13" r:id="rId2"/>
    <p:sldId id="257" r:id="rId3"/>
    <p:sldId id="346" r:id="rId4"/>
    <p:sldId id="320" r:id="rId5"/>
    <p:sldId id="323" r:id="rId6"/>
    <p:sldId id="322" r:id="rId7"/>
    <p:sldId id="347" r:id="rId8"/>
    <p:sldId id="345" r:id="rId9"/>
    <p:sldId id="344" r:id="rId10"/>
    <p:sldId id="343" r:id="rId11"/>
    <p:sldId id="342" r:id="rId12"/>
    <p:sldId id="341" r:id="rId13"/>
    <p:sldId id="332" r:id="rId14"/>
    <p:sldId id="321" r:id="rId15"/>
    <p:sldId id="348" r:id="rId16"/>
    <p:sldId id="349" r:id="rId17"/>
    <p:sldId id="350" r:id="rId18"/>
    <p:sldId id="352" r:id="rId19"/>
    <p:sldId id="351" r:id="rId20"/>
    <p:sldId id="335" r:id="rId21"/>
    <p:sldId id="338" r:id="rId22"/>
    <p:sldId id="336" r:id="rId23"/>
    <p:sldId id="354" r:id="rId24"/>
    <p:sldId id="353" r:id="rId25"/>
    <p:sldId id="307" r:id="rId2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3840" userDrawn="1">
          <p15:clr>
            <a:srgbClr val="A4A3A4"/>
          </p15:clr>
        </p15:guide>
        <p15:guide id="3" orient="horz" pos="2424" userDrawn="1">
          <p15:clr>
            <a:srgbClr val="A4A3A4"/>
          </p15:clr>
        </p15:guide>
        <p15:guide id="4" orient="horz" pos="3480" userDrawn="1">
          <p15:clr>
            <a:srgbClr val="A4A3A4"/>
          </p15:clr>
        </p15:guide>
        <p15:guide id="5" pos="1872" userDrawn="1">
          <p15:clr>
            <a:srgbClr val="A4A3A4"/>
          </p15:clr>
        </p15:guide>
        <p15:guide id="6" pos="56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88A826-E010-35CD-520B-383BE3B00BED}" name="Gabriela Harrod" initials="GH" userId="S::gharrod@stevens.edu::bb5648e7-5444-423e-af1c-7c0643b0412f" providerId="AD"/>
  <p188:author id="{74032E33-9567-DC8E-3818-9C6E4F112D8C}" name="Stacey Greene" initials="SG" userId="S::agreene@stevens.edu::8691361d-68f7-40e3-a002-b2b2c8069a87" providerId="AD"/>
  <p188:author id="{2A4F7E43-EBB0-0F1B-D6B6-BAAAF8F6FE92}" name="Kristen Daily" initials="KD" userId="S::kdaily1@stevens.edu::d8b303e7-f428-4259-b2e0-d95d928cb87f" providerId="AD"/>
  <p188:author id="{2568237B-8E4F-8CB0-5161-8D793F848834}" name="Beth McGrath" initials="BM" userId="S::prescos@stevens.edu::657ff811-4f33-4524-93f7-4c29754a249d" providerId="AD"/>
  <p188:author id="{FBD2488D-4144-20D1-5D7F-F04FA6F2C25D}" name="Paul Karr" initials="PK" userId="S::pkarr@stevens.edu::f5f05150-cc04-49e9-a6d4-d8b6f0697623" providerId="AD"/>
  <p188:author id="{FE5C44A8-1152-C41E-4E4B-9851BDBFC2B1}" name="Rebecca Markley" initials="RM" userId="S::rmarkley@stevens.edu::aa434740-dae6-49da-a337-ca2d4b5360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44"/>
    <p:restoredTop sz="94694"/>
  </p:normalViewPr>
  <p:slideViewPr>
    <p:cSldViewPr snapToGrid="0">
      <p:cViewPr varScale="1">
        <p:scale>
          <a:sx n="121" d="100"/>
          <a:sy n="121" d="100"/>
        </p:scale>
        <p:origin x="976" y="176"/>
      </p:cViewPr>
      <p:guideLst>
        <p:guide orient="horz" pos="1200"/>
        <p:guide pos="3840"/>
        <p:guide orient="horz" pos="2424"/>
        <p:guide orient="horz" pos="3480"/>
        <p:guide pos="1872"/>
        <p:guide pos="5616"/>
      </p:guideLst>
    </p:cSldViewPr>
  </p:slideViewPr>
  <p:outlineViewPr>
    <p:cViewPr>
      <p:scale>
        <a:sx n="33" d="100"/>
        <a:sy n="33" d="100"/>
      </p:scale>
      <p:origin x="0" y="-29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9083640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84" y="1709351"/>
            <a:ext cx="1158874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68955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425435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7194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4" r:id="rId3"/>
    <p:sldLayoutId id="2147483672" r:id="rId4"/>
    <p:sldLayoutId id="2147483651" r:id="rId5"/>
    <p:sldLayoutId id="2147483650" r:id="rId6"/>
    <p:sldLayoutId id="2147483662" r:id="rId7"/>
    <p:sldLayoutId id="2147483652" r:id="rId8"/>
    <p:sldLayoutId id="2147483670" r:id="rId9"/>
    <p:sldLayoutId id="2147483671" r:id="rId10"/>
    <p:sldLayoutId id="2147483665" r:id="rId11"/>
    <p:sldLayoutId id="2147483666" r:id="rId12"/>
    <p:sldLayoutId id="2147483668" r:id="rId13"/>
    <p:sldLayoutId id="2147483667" r:id="rId14"/>
    <p:sldLayoutId id="2147483664" r:id="rId15"/>
    <p:sldLayoutId id="2147483653" r:id="rId16"/>
    <p:sldLayoutId id="2147483654" r:id="rId17"/>
    <p:sldLayoutId id="2147483655" r:id="rId18"/>
    <p:sldLayoutId id="2147483663" r:id="rId19"/>
    <p:sldLayoutId id="2147483656" r:id="rId20"/>
    <p:sldLayoutId id="2147483657" r:id="rId21"/>
    <p:sldLayoutId id="2147483658" r:id="rId22"/>
    <p:sldLayoutId id="2147483659" r:id="rId23"/>
    <p:sldLayoutId id="2147483669" r:id="rId24"/>
    <p:sldLayoutId id="2147483673" r:id="rId25"/>
    <p:sldLayoutId id="2147483675" r:id="rId26"/>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finviz.com/" TargetMode="Externa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61032-AD15-7E15-8BB6-94AAA9B4584B}"/>
              </a:ext>
            </a:extLst>
          </p:cNvPr>
          <p:cNvSpPr>
            <a:spLocks noGrp="1"/>
          </p:cNvSpPr>
          <p:nvPr>
            <p:ph type="ctrTitle"/>
          </p:nvPr>
        </p:nvSpPr>
        <p:spPr>
          <a:xfrm>
            <a:off x="6096000" y="3156841"/>
            <a:ext cx="5869612" cy="2061531"/>
          </a:xfrm>
        </p:spPr>
        <p:txBody>
          <a:bodyPr>
            <a:noAutofit/>
          </a:bodyPr>
          <a:lstStyle/>
          <a:p>
            <a:r>
              <a:rPr lang="en-US" altLang="zh-CN" sz="4000" dirty="0">
                <a:effectLst/>
                <a:latin typeface="TimesNewRomanPSMT"/>
              </a:rPr>
              <a:t>Black-</a:t>
            </a:r>
            <a:r>
              <a:rPr lang="en-US" altLang="zh-CN" sz="4000" dirty="0" err="1">
                <a:effectLst/>
                <a:latin typeface="TimesNewRomanPSMT"/>
              </a:rPr>
              <a:t>Litterman</a:t>
            </a:r>
            <a:r>
              <a:rPr lang="en-US" altLang="zh-CN" sz="4000" dirty="0">
                <a:effectLst/>
                <a:latin typeface="TimesNewRomanPSMT"/>
              </a:rPr>
              <a:t> Model in Portfolio Optimization with </a:t>
            </a:r>
            <a:br>
              <a:rPr lang="en-US" altLang="zh-CN" sz="4000" dirty="0">
                <a:effectLst/>
                <a:latin typeface="TimesNewRomanPSMT"/>
              </a:rPr>
            </a:br>
            <a:r>
              <a:rPr lang="en-US" altLang="zh-CN" sz="4000" dirty="0">
                <a:effectLst/>
                <a:latin typeface="TimesNewRomanPSMT"/>
              </a:rPr>
              <a:t>ML methods</a:t>
            </a:r>
            <a:br>
              <a:rPr lang="en-US" altLang="zh-CN" sz="4000" dirty="0">
                <a:effectLst/>
                <a:latin typeface="TimesNewRomanPSMT"/>
              </a:rPr>
            </a:br>
            <a:r>
              <a:rPr lang="en-US" altLang="zh-CN" sz="4000" dirty="0">
                <a:effectLst/>
                <a:latin typeface="TimesNewRomanPSMT"/>
              </a:rPr>
              <a:t> </a:t>
            </a:r>
            <a:br>
              <a:rPr lang="en-US" altLang="zh-CN" sz="1400" dirty="0"/>
            </a:br>
            <a:endParaRPr lang="en-US" sz="4400" b="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06D7FB3-EA2C-6C89-C224-C6A421419EE7}"/>
              </a:ext>
            </a:extLst>
          </p:cNvPr>
          <p:cNvSpPr>
            <a:spLocks noGrp="1"/>
          </p:cNvSpPr>
          <p:nvPr>
            <p:ph type="body" sz="quarter" idx="11"/>
          </p:nvPr>
        </p:nvSpPr>
        <p:spPr>
          <a:xfrm>
            <a:off x="7029450" y="4831606"/>
            <a:ext cx="4736115" cy="1434985"/>
          </a:xfrm>
        </p:spPr>
        <p:txBody>
          <a:bodyPr>
            <a:normAutofit/>
          </a:bodyPr>
          <a:lstStyle/>
          <a:p>
            <a:r>
              <a:rPr lang="en-US" dirty="0"/>
              <a:t>Rui </a:t>
            </a:r>
            <a:r>
              <a:rPr lang="en-US" dirty="0" err="1"/>
              <a:t>Zong</a:t>
            </a:r>
            <a:endParaRPr lang="en-US" dirty="0"/>
          </a:p>
          <a:p>
            <a:endParaRPr lang="en-US" dirty="0"/>
          </a:p>
        </p:txBody>
      </p:sp>
    </p:spTree>
    <p:extLst>
      <p:ext uri="{BB962C8B-B14F-4D97-AF65-F5344CB8AC3E}">
        <p14:creationId xmlns:p14="http://schemas.microsoft.com/office/powerpoint/2010/main" val="3894531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FFE67C31-8669-80DD-9E08-084D97A33060}"/>
              </a:ext>
            </a:extLst>
          </p:cNvPr>
          <p:cNvPicPr>
            <a:picLocks noGrp="1" noChangeAspect="1"/>
          </p:cNvPicPr>
          <p:nvPr>
            <p:ph idx="1"/>
          </p:nvPr>
        </p:nvPicPr>
        <p:blipFill>
          <a:blip r:embed="rId2"/>
          <a:stretch>
            <a:fillRect/>
          </a:stretch>
        </p:blipFill>
        <p:spPr>
          <a:xfrm>
            <a:off x="436768" y="2045748"/>
            <a:ext cx="6554147" cy="3346867"/>
          </a:xfrm>
          <a:prstGeom prst="rect">
            <a:avLst/>
          </a:prstGeom>
        </p:spPr>
      </p:pic>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10</a:t>
            </a:fld>
            <a:endParaRPr lang="en-US"/>
          </a:p>
        </p:txBody>
      </p:sp>
      <p:sp>
        <p:nvSpPr>
          <p:cNvPr id="6" name="Horizontal Scroll 5">
            <a:extLst>
              <a:ext uri="{FF2B5EF4-FFF2-40B4-BE49-F238E27FC236}">
                <a16:creationId xmlns:a16="http://schemas.microsoft.com/office/drawing/2014/main" id="{30C4410E-F5F3-54BB-63A3-E36CCFFDD51B}"/>
              </a:ext>
            </a:extLst>
          </p:cNvPr>
          <p:cNvSpPr/>
          <p:nvPr/>
        </p:nvSpPr>
        <p:spPr>
          <a:xfrm>
            <a:off x="536334" y="170434"/>
            <a:ext cx="4668711"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latin typeface="Times New Roman" panose="02020603050405020304" pitchFamily="18" charset="0"/>
                <a:cs typeface="Times New Roman" panose="02020603050405020304" pitchFamily="18" charset="0"/>
              </a:rPr>
              <a:t>Chapter II:   Sentiment Analysis</a:t>
            </a:r>
            <a:endParaRPr lang="en-US" sz="2400" b="1"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E7A24120-6A82-1BA9-E173-6D1AF53F412A}"/>
              </a:ext>
            </a:extLst>
          </p:cNvPr>
          <p:cNvCxnSpPr>
            <a:cxnSpLocks/>
          </p:cNvCxnSpPr>
          <p:nvPr/>
        </p:nvCxnSpPr>
        <p:spPr>
          <a:xfrm>
            <a:off x="7235687" y="1616765"/>
            <a:ext cx="0" cy="400215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628B35C-2071-0293-C52A-67ED341EDA74}"/>
              </a:ext>
            </a:extLst>
          </p:cNvPr>
          <p:cNvSpPr txBox="1"/>
          <p:nvPr/>
        </p:nvSpPr>
        <p:spPr>
          <a:xfrm>
            <a:off x="715627" y="1416710"/>
            <a:ext cx="5062321" cy="400110"/>
          </a:xfrm>
          <a:prstGeom prst="rect">
            <a:avLst/>
          </a:prstGeom>
          <a:noFill/>
        </p:spPr>
        <p:txBody>
          <a:bodyPr wrap="square" rtlCol="0">
            <a:spAutoFit/>
          </a:bodyPr>
          <a:lstStyle/>
          <a:p>
            <a:pPr marL="285750" indent="-285750">
              <a:buFont typeface="Wingdings" pitchFamily="2" charset="2"/>
              <a:buChar char="v"/>
            </a:pPr>
            <a:r>
              <a:rPr lang="en-US" sz="2000" b="1" dirty="0">
                <a:solidFill>
                  <a:srgbClr val="A32437"/>
                </a:solidFill>
                <a:latin typeface="Times New Roman" panose="02020603050405020304" pitchFamily="18" charset="0"/>
                <a:cs typeface="Times New Roman" panose="02020603050405020304" pitchFamily="18" charset="0"/>
              </a:rPr>
              <a:t>Vader Package</a:t>
            </a:r>
          </a:p>
        </p:txBody>
      </p:sp>
      <p:sp>
        <p:nvSpPr>
          <p:cNvPr id="15" name="TextBox 14">
            <a:extLst>
              <a:ext uri="{FF2B5EF4-FFF2-40B4-BE49-F238E27FC236}">
                <a16:creationId xmlns:a16="http://schemas.microsoft.com/office/drawing/2014/main" id="{4F8737F1-C996-21B6-217A-CABCA1A44C68}"/>
              </a:ext>
            </a:extLst>
          </p:cNvPr>
          <p:cNvSpPr txBox="1"/>
          <p:nvPr/>
        </p:nvSpPr>
        <p:spPr>
          <a:xfrm>
            <a:off x="7480460" y="2045748"/>
            <a:ext cx="3995912" cy="2951001"/>
          </a:xfrm>
          <a:prstGeom prst="rect">
            <a:avLst/>
          </a:prstGeom>
          <a:noFill/>
        </p:spPr>
        <p:txBody>
          <a:bodyPr wrap="square" rtlCol="0">
            <a:spAutoFit/>
          </a:bodyPr>
          <a:lstStyle/>
          <a:p>
            <a:pPr marL="285750" indent="-285750">
              <a:lnSpc>
                <a:spcPct val="150000"/>
              </a:lnSpc>
              <a:buFont typeface="Wingdings" pitchFamily="2" charset="2"/>
              <a:buChar char="v"/>
            </a:pPr>
            <a:r>
              <a:rPr lang="en-US" dirty="0">
                <a:solidFill>
                  <a:schemeClr val="bg2">
                    <a:lumMod val="10000"/>
                  </a:schemeClr>
                </a:solidFill>
                <a:latin typeface="Times New Roman" panose="02020603050405020304" pitchFamily="18" charset="0"/>
                <a:cs typeface="Times New Roman" panose="02020603050405020304" pitchFamily="18" charset="0"/>
              </a:rPr>
              <a:t>In Python, we use Vader package to do sentiment analysis.</a:t>
            </a:r>
          </a:p>
          <a:p>
            <a:pPr marL="285750" indent="-285750">
              <a:lnSpc>
                <a:spcPct val="150000"/>
              </a:lnSpc>
              <a:buFont typeface="Wingdings" pitchFamily="2" charset="2"/>
              <a:buChar char="v"/>
            </a:pPr>
            <a:r>
              <a:rPr lang="en-US" dirty="0">
                <a:latin typeface="Times New Roman" panose="02020603050405020304" pitchFamily="18" charset="0"/>
                <a:cs typeface="Times New Roman" panose="02020603050405020304" pitchFamily="18" charset="0"/>
              </a:rPr>
              <a:t>Through code in left, we can get the sentiment scores (compound) for each asset. </a:t>
            </a:r>
          </a:p>
          <a:p>
            <a:pPr marL="285750" indent="-285750">
              <a:lnSpc>
                <a:spcPct val="150000"/>
              </a:lnSpc>
              <a:buFont typeface="Wingdings" pitchFamily="2" charset="2"/>
              <a:buChar char="v"/>
            </a:pPr>
            <a:r>
              <a:rPr lang="en-US" dirty="0">
                <a:latin typeface="Times New Roman" panose="02020603050405020304" pitchFamily="18" charset="0"/>
                <a:cs typeface="Times New Roman" panose="02020603050405020304" pitchFamily="18" charset="0"/>
              </a:rPr>
              <a:t>Then, we use the mean of each news compounds as our sentiment scores.</a:t>
            </a:r>
          </a:p>
        </p:txBody>
      </p:sp>
    </p:spTree>
    <p:extLst>
      <p:ext uri="{BB962C8B-B14F-4D97-AF65-F5344CB8AC3E}">
        <p14:creationId xmlns:p14="http://schemas.microsoft.com/office/powerpoint/2010/main" val="386193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11</a:t>
            </a:fld>
            <a:endParaRPr lang="en-US"/>
          </a:p>
        </p:txBody>
      </p:sp>
      <p:sp>
        <p:nvSpPr>
          <p:cNvPr id="6" name="Horizontal Scroll 5">
            <a:extLst>
              <a:ext uri="{FF2B5EF4-FFF2-40B4-BE49-F238E27FC236}">
                <a16:creationId xmlns:a16="http://schemas.microsoft.com/office/drawing/2014/main" id="{30C4410E-F5F3-54BB-63A3-E36CCFFDD51B}"/>
              </a:ext>
            </a:extLst>
          </p:cNvPr>
          <p:cNvSpPr/>
          <p:nvPr/>
        </p:nvSpPr>
        <p:spPr>
          <a:xfrm>
            <a:off x="536334" y="170434"/>
            <a:ext cx="4668711"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II:   Sentiment Analysis</a:t>
            </a:r>
          </a:p>
        </p:txBody>
      </p:sp>
      <p:pic>
        <p:nvPicPr>
          <p:cNvPr id="11" name="Content Placeholder 10" descr="Chart, timeline&#10;&#10;Description automatically generated">
            <a:extLst>
              <a:ext uri="{FF2B5EF4-FFF2-40B4-BE49-F238E27FC236}">
                <a16:creationId xmlns:a16="http://schemas.microsoft.com/office/drawing/2014/main" id="{E2189D45-1ADC-613D-506F-A31BD7DAB42E}"/>
              </a:ext>
            </a:extLst>
          </p:cNvPr>
          <p:cNvPicPr>
            <a:picLocks noGrp="1" noChangeAspect="1"/>
          </p:cNvPicPr>
          <p:nvPr>
            <p:ph idx="1"/>
          </p:nvPr>
        </p:nvPicPr>
        <p:blipFill>
          <a:blip r:embed="rId2"/>
          <a:stretch>
            <a:fillRect/>
          </a:stretch>
        </p:blipFill>
        <p:spPr>
          <a:xfrm>
            <a:off x="831335" y="1283040"/>
            <a:ext cx="9982991" cy="5358925"/>
          </a:xfrm>
        </p:spPr>
      </p:pic>
    </p:spTree>
    <p:extLst>
      <p:ext uri="{BB962C8B-B14F-4D97-AF65-F5344CB8AC3E}">
        <p14:creationId xmlns:p14="http://schemas.microsoft.com/office/powerpoint/2010/main" val="206073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1F13570-5CB3-AAF3-DD38-E9967577F510}"/>
              </a:ext>
            </a:extLst>
          </p:cNvPr>
          <p:cNvSpPr>
            <a:spLocks noGrp="1"/>
          </p:cNvSpPr>
          <p:nvPr>
            <p:ph type="body" sz="quarter" idx="13"/>
          </p:nvPr>
        </p:nvSpPr>
        <p:spPr>
          <a:xfrm>
            <a:off x="644771" y="1345482"/>
            <a:ext cx="10709031" cy="534118"/>
          </a:xfrm>
        </p:spPr>
        <p:txBody>
          <a:bodyPr>
            <a:normAutofit/>
          </a:bodyPr>
          <a:lstStyle/>
          <a:p>
            <a:pPr marL="342900" indent="-342900">
              <a:buFont typeface="Wingdings" pitchFamily="2" charset="2"/>
              <a:buChar char="v"/>
            </a:pPr>
            <a:r>
              <a:rPr kumimoji="1" lang="en-US" altLang="zh-CN" b="1" dirty="0">
                <a:latin typeface="Times New Roman" panose="02020603050405020304" pitchFamily="18" charset="0"/>
                <a:cs typeface="Times New Roman" panose="02020603050405020304" pitchFamily="18" charset="0"/>
              </a:rPr>
              <a:t>Correlations with returns and scores</a:t>
            </a:r>
            <a:endParaRPr kumimoji="1" lang="zh-CN" altLang="en-US" b="1"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CC0915CB-821B-4CF5-8FF0-CD2D3E2E850A}"/>
              </a:ext>
            </a:extLst>
          </p:cNvPr>
          <p:cNvSpPr>
            <a:spLocks noGrp="1"/>
          </p:cNvSpPr>
          <p:nvPr>
            <p:ph idx="1"/>
          </p:nvPr>
        </p:nvSpPr>
        <p:spPr>
          <a:xfrm>
            <a:off x="644771" y="1879600"/>
            <a:ext cx="10709031" cy="3879273"/>
          </a:xfrm>
        </p:spPr>
        <p:txBody>
          <a:bodyPr/>
          <a:lstStyle/>
          <a:p>
            <a:pPr marL="0" indent="0">
              <a:lnSpc>
                <a:spcPct val="150000"/>
              </a:lnSpc>
              <a:buNone/>
            </a:pPr>
            <a:r>
              <a:rPr kumimoji="1" lang="en-US" altLang="zh-CN" dirty="0">
                <a:latin typeface="Times New Roman" panose="02020603050405020304" pitchFamily="18" charset="0"/>
                <a:cs typeface="Times New Roman" panose="02020603050405020304" pitchFamily="18" charset="0"/>
              </a:rPr>
              <a:t>Next, we combined the sentiment scores and the log-return to analysis the correlation between the scores we got from the analysis of the headline of news</a:t>
            </a:r>
          </a:p>
          <a:p>
            <a:pPr marL="0" indent="0">
              <a:lnSpc>
                <a:spcPct val="150000"/>
              </a:lnSpc>
              <a:buNone/>
            </a:pPr>
            <a:r>
              <a:rPr kumimoji="1" lang="en-US" altLang="zh-CN" dirty="0">
                <a:latin typeface="Times New Roman" panose="02020603050405020304" pitchFamily="18" charset="0"/>
                <a:cs typeface="Times New Roman" panose="02020603050405020304" pitchFamily="18" charset="0"/>
              </a:rPr>
              <a:t> the time we set is from 2022-11-01 to 2022-12-05</a:t>
            </a:r>
          </a:p>
          <a:p>
            <a:pPr marL="0" indent="0">
              <a:lnSpc>
                <a:spcPct val="150000"/>
              </a:lnSpc>
              <a:buNone/>
            </a:pPr>
            <a:r>
              <a:rPr kumimoji="1" lang="en-US" altLang="zh-CN" dirty="0">
                <a:latin typeface="Times New Roman" panose="02020603050405020304" pitchFamily="18" charset="0"/>
                <a:cs typeface="Times New Roman" panose="02020603050405020304" pitchFamily="18" charset="0"/>
              </a:rPr>
              <a:t>We download the prices of assets we used, and calculate the log-return, then combined with scores</a:t>
            </a:r>
          </a:p>
          <a:p>
            <a:pPr marL="0" indent="0">
              <a:lnSpc>
                <a:spcPct val="150000"/>
              </a:lnSpc>
              <a:buNone/>
            </a:pPr>
            <a:r>
              <a:rPr kumimoji="1" lang="en-US" altLang="zh-CN" dirty="0">
                <a:latin typeface="Times New Roman" panose="02020603050405020304" pitchFamily="18" charset="0"/>
                <a:cs typeface="Times New Roman" panose="02020603050405020304" pitchFamily="18" charset="0"/>
              </a:rPr>
              <a:t>Finally, we calculate the correlations which become the views in the Black-</a:t>
            </a:r>
            <a:r>
              <a:rPr kumimoji="1" lang="en-US" altLang="zh-CN" dirty="0" err="1">
                <a:latin typeface="Times New Roman" panose="02020603050405020304" pitchFamily="18" charset="0"/>
                <a:cs typeface="Times New Roman" panose="02020603050405020304" pitchFamily="18" charset="0"/>
              </a:rPr>
              <a:t>Litterman</a:t>
            </a:r>
            <a:r>
              <a:rPr kumimoji="1" lang="en-US" altLang="zh-CN" dirty="0">
                <a:latin typeface="Times New Roman" panose="02020603050405020304" pitchFamily="18" charset="0"/>
                <a:cs typeface="Times New Roman" panose="02020603050405020304" pitchFamily="18" charset="0"/>
              </a:rPr>
              <a:t> Model</a:t>
            </a:r>
            <a:endParaRPr kumimoji="1" lang="zh-CN" altLang="en-US" dirty="0">
              <a:latin typeface="Times New Roman" panose="02020603050405020304" pitchFamily="18" charset="0"/>
              <a:cs typeface="Times New Roman" panose="02020603050405020304" pitchFamily="18" charset="0"/>
            </a:endParaRPr>
          </a:p>
          <a:p>
            <a:endParaRPr kumimoji="1" lang="zh-CN" altLang="en-US" dirty="0"/>
          </a:p>
        </p:txBody>
      </p:sp>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12</a:t>
            </a:fld>
            <a:endParaRPr lang="en-US"/>
          </a:p>
        </p:txBody>
      </p:sp>
      <p:sp>
        <p:nvSpPr>
          <p:cNvPr id="6" name="Horizontal Scroll 5">
            <a:extLst>
              <a:ext uri="{FF2B5EF4-FFF2-40B4-BE49-F238E27FC236}">
                <a16:creationId xmlns:a16="http://schemas.microsoft.com/office/drawing/2014/main" id="{30C4410E-F5F3-54BB-63A3-E36CCFFDD51B}"/>
              </a:ext>
            </a:extLst>
          </p:cNvPr>
          <p:cNvSpPr/>
          <p:nvPr/>
        </p:nvSpPr>
        <p:spPr>
          <a:xfrm>
            <a:off x="536334" y="170434"/>
            <a:ext cx="4668711"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II:   Sentiment Analysis</a:t>
            </a:r>
          </a:p>
        </p:txBody>
      </p:sp>
      <p:pic>
        <p:nvPicPr>
          <p:cNvPr id="7" name="Picture 6">
            <a:extLst>
              <a:ext uri="{FF2B5EF4-FFF2-40B4-BE49-F238E27FC236}">
                <a16:creationId xmlns:a16="http://schemas.microsoft.com/office/drawing/2014/main" id="{D215C59F-1D9A-8A07-4D11-9D81CA96438C}"/>
              </a:ext>
            </a:extLst>
          </p:cNvPr>
          <p:cNvPicPr>
            <a:picLocks noChangeAspect="1"/>
          </p:cNvPicPr>
          <p:nvPr/>
        </p:nvPicPr>
        <p:blipFill>
          <a:blip r:embed="rId2"/>
          <a:stretch>
            <a:fillRect/>
          </a:stretch>
        </p:blipFill>
        <p:spPr>
          <a:xfrm>
            <a:off x="5548533" y="4512258"/>
            <a:ext cx="4000388" cy="1764582"/>
          </a:xfrm>
          <a:prstGeom prst="rect">
            <a:avLst/>
          </a:prstGeom>
        </p:spPr>
      </p:pic>
      <p:sp>
        <p:nvSpPr>
          <p:cNvPr id="8" name="Right Arrow 7">
            <a:extLst>
              <a:ext uri="{FF2B5EF4-FFF2-40B4-BE49-F238E27FC236}">
                <a16:creationId xmlns:a16="http://schemas.microsoft.com/office/drawing/2014/main" id="{78FDB864-C725-3A58-771F-43AAD5D11DA6}"/>
              </a:ext>
            </a:extLst>
          </p:cNvPr>
          <p:cNvSpPr/>
          <p:nvPr/>
        </p:nvSpPr>
        <p:spPr>
          <a:xfrm>
            <a:off x="1231931" y="4564861"/>
            <a:ext cx="3729442" cy="1181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8288000" algn="l"/>
              </a:tabLst>
            </a:pPr>
            <a:r>
              <a:rPr lang="en-US" dirty="0">
                <a:ln>
                  <a:gradFill>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rPr>
              <a:t>Sample</a:t>
            </a:r>
            <a:r>
              <a:rPr lang="zh-CN" altLang="en-US" dirty="0">
                <a:ln>
                  <a:gradFill>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rPr>
              <a:t> </a:t>
            </a:r>
            <a:r>
              <a:rPr lang="en-US" altLang="zh-CN" dirty="0">
                <a:ln>
                  <a:gradFill>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rPr>
              <a:t>output</a:t>
            </a:r>
            <a:endParaRPr lang="en-US" dirty="0">
              <a:ln>
                <a:gradFill>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Tree>
    <p:extLst>
      <p:ext uri="{BB962C8B-B14F-4D97-AF65-F5344CB8AC3E}">
        <p14:creationId xmlns:p14="http://schemas.microsoft.com/office/powerpoint/2010/main" val="179399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13</a:t>
            </a:fld>
            <a:endParaRPr lang="en-US"/>
          </a:p>
        </p:txBody>
      </p:sp>
      <p:sp>
        <p:nvSpPr>
          <p:cNvPr id="6" name="Horizontal Scroll 5">
            <a:extLst>
              <a:ext uri="{FF2B5EF4-FFF2-40B4-BE49-F238E27FC236}">
                <a16:creationId xmlns:a16="http://schemas.microsoft.com/office/drawing/2014/main" id="{30C4410E-F5F3-54BB-63A3-E36CCFFDD51B}"/>
              </a:ext>
            </a:extLst>
          </p:cNvPr>
          <p:cNvSpPr/>
          <p:nvPr/>
        </p:nvSpPr>
        <p:spPr>
          <a:xfrm>
            <a:off x="536334" y="170434"/>
            <a:ext cx="4668711"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II:   Sentiment Analysis</a:t>
            </a:r>
          </a:p>
        </p:txBody>
      </p:sp>
      <p:sp>
        <p:nvSpPr>
          <p:cNvPr id="2" name="TextBox 1">
            <a:extLst>
              <a:ext uri="{FF2B5EF4-FFF2-40B4-BE49-F238E27FC236}">
                <a16:creationId xmlns:a16="http://schemas.microsoft.com/office/drawing/2014/main" id="{8D265101-0183-9622-065E-54B57065EE1A}"/>
              </a:ext>
            </a:extLst>
          </p:cNvPr>
          <p:cNvSpPr txBox="1"/>
          <p:nvPr/>
        </p:nvSpPr>
        <p:spPr>
          <a:xfrm>
            <a:off x="736031" y="1916042"/>
            <a:ext cx="1024596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As we got the log-return and sentiment scores, we can calculate the correlation between them</a:t>
            </a:r>
            <a:r>
              <a:rPr lang="en-US" dirty="0">
                <a:latin typeface="Times New Roman" panose="02020603050405020304" pitchFamily="18" charset="0"/>
                <a:cs typeface="Times New Roman" panose="02020603050405020304" pitchFamily="18" charset="0"/>
              </a:rPr>
              <a:t>.</a:t>
            </a:r>
          </a:p>
        </p:txBody>
      </p:sp>
      <p:graphicFrame>
        <p:nvGraphicFramePr>
          <p:cNvPr id="7" name="Table 7">
            <a:extLst>
              <a:ext uri="{FF2B5EF4-FFF2-40B4-BE49-F238E27FC236}">
                <a16:creationId xmlns:a16="http://schemas.microsoft.com/office/drawing/2014/main" id="{57FADC15-3671-7586-51C0-0A14AC98F8B6}"/>
              </a:ext>
            </a:extLst>
          </p:cNvPr>
          <p:cNvGraphicFramePr>
            <a:graphicFrameLocks noGrp="1"/>
          </p:cNvGraphicFramePr>
          <p:nvPr>
            <p:extLst>
              <p:ext uri="{D42A27DB-BD31-4B8C-83A1-F6EECF244321}">
                <p14:modId xmlns:p14="http://schemas.microsoft.com/office/powerpoint/2010/main" val="3192979568"/>
              </p:ext>
            </p:extLst>
          </p:nvPr>
        </p:nvGraphicFramePr>
        <p:xfrm>
          <a:off x="2032000" y="2606595"/>
          <a:ext cx="81280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876734641"/>
                    </a:ext>
                  </a:extLst>
                </a:gridCol>
                <a:gridCol w="1625600">
                  <a:extLst>
                    <a:ext uri="{9D8B030D-6E8A-4147-A177-3AD203B41FA5}">
                      <a16:colId xmlns:a16="http://schemas.microsoft.com/office/drawing/2014/main" val="1735196980"/>
                    </a:ext>
                  </a:extLst>
                </a:gridCol>
                <a:gridCol w="1625600">
                  <a:extLst>
                    <a:ext uri="{9D8B030D-6E8A-4147-A177-3AD203B41FA5}">
                      <a16:colId xmlns:a16="http://schemas.microsoft.com/office/drawing/2014/main" val="4084094568"/>
                    </a:ext>
                  </a:extLst>
                </a:gridCol>
                <a:gridCol w="1625600">
                  <a:extLst>
                    <a:ext uri="{9D8B030D-6E8A-4147-A177-3AD203B41FA5}">
                      <a16:colId xmlns:a16="http://schemas.microsoft.com/office/drawing/2014/main" val="3089204618"/>
                    </a:ext>
                  </a:extLst>
                </a:gridCol>
                <a:gridCol w="1625600">
                  <a:extLst>
                    <a:ext uri="{9D8B030D-6E8A-4147-A177-3AD203B41FA5}">
                      <a16:colId xmlns:a16="http://schemas.microsoft.com/office/drawing/2014/main" val="1435568675"/>
                    </a:ext>
                  </a:extLst>
                </a:gridCol>
              </a:tblGrid>
              <a:tr h="370840">
                <a:tc>
                  <a:txBody>
                    <a:bodyPr/>
                    <a:lstStyle/>
                    <a:p>
                      <a:pPr algn="ctr"/>
                      <a:r>
                        <a:rPr lang="en-US" altLang="zh-CN" dirty="0"/>
                        <a:t>AAPL</a:t>
                      </a:r>
                      <a:endParaRPr lang="en-US" dirty="0"/>
                    </a:p>
                  </a:txBody>
                  <a:tcPr/>
                </a:tc>
                <a:tc>
                  <a:txBody>
                    <a:bodyPr/>
                    <a:lstStyle/>
                    <a:p>
                      <a:pPr algn="ctr"/>
                      <a:r>
                        <a:rPr lang="en-US" dirty="0"/>
                        <a:t>NVDA</a:t>
                      </a:r>
                    </a:p>
                  </a:txBody>
                  <a:tcPr/>
                </a:tc>
                <a:tc>
                  <a:txBody>
                    <a:bodyPr/>
                    <a:lstStyle/>
                    <a:p>
                      <a:pPr algn="ctr"/>
                      <a:r>
                        <a:rPr lang="en-US" dirty="0"/>
                        <a:t>AMAT</a:t>
                      </a:r>
                    </a:p>
                  </a:txBody>
                  <a:tcPr/>
                </a:tc>
                <a:tc>
                  <a:txBody>
                    <a:bodyPr/>
                    <a:lstStyle/>
                    <a:p>
                      <a:pPr algn="ctr"/>
                      <a:r>
                        <a:rPr lang="en-US" dirty="0"/>
                        <a:t>DVN</a:t>
                      </a:r>
                    </a:p>
                  </a:txBody>
                  <a:tcPr/>
                </a:tc>
                <a:tc>
                  <a:txBody>
                    <a:bodyPr/>
                    <a:lstStyle/>
                    <a:p>
                      <a:pPr algn="ctr"/>
                      <a:r>
                        <a:rPr lang="en-US" dirty="0"/>
                        <a:t>APA</a:t>
                      </a:r>
                    </a:p>
                  </a:txBody>
                  <a:tcPr/>
                </a:tc>
                <a:extLst>
                  <a:ext uri="{0D108BD9-81ED-4DB2-BD59-A6C34878D82A}">
                    <a16:rowId xmlns:a16="http://schemas.microsoft.com/office/drawing/2014/main" val="1016215359"/>
                  </a:ext>
                </a:extLst>
              </a:tr>
              <a:tr h="370840">
                <a:tc>
                  <a:txBody>
                    <a:bodyPr/>
                    <a:lstStyle/>
                    <a:p>
                      <a:pPr algn="ctr"/>
                      <a:r>
                        <a:rPr lang="en-US" b="1" dirty="0">
                          <a:latin typeface="Times New Roman" panose="02020603050405020304" pitchFamily="18" charset="0"/>
                          <a:cs typeface="Times New Roman" panose="02020603050405020304" pitchFamily="18" charset="0"/>
                        </a:rPr>
                        <a:t>0.0112</a:t>
                      </a:r>
                    </a:p>
                  </a:txBody>
                  <a:tcPr/>
                </a:tc>
                <a:tc>
                  <a:txBody>
                    <a:bodyPr/>
                    <a:lstStyle/>
                    <a:p>
                      <a:pPr algn="ctr"/>
                      <a:r>
                        <a:rPr lang="en-US" b="1" dirty="0">
                          <a:latin typeface="Times New Roman" panose="02020603050405020304" pitchFamily="18" charset="0"/>
                          <a:cs typeface="Times New Roman" panose="02020603050405020304" pitchFamily="18" charset="0"/>
                        </a:rPr>
                        <a:t>0.3301</a:t>
                      </a:r>
                    </a:p>
                  </a:txBody>
                  <a:tcPr/>
                </a:tc>
                <a:tc>
                  <a:txBody>
                    <a:bodyPr/>
                    <a:lstStyle/>
                    <a:p>
                      <a:pPr algn="ctr"/>
                      <a:r>
                        <a:rPr lang="en-US" b="1" dirty="0">
                          <a:latin typeface="Times New Roman" panose="02020603050405020304" pitchFamily="18" charset="0"/>
                          <a:cs typeface="Times New Roman" panose="02020603050405020304" pitchFamily="18" charset="0"/>
                        </a:rPr>
                        <a:t>-0.1490</a:t>
                      </a:r>
                    </a:p>
                  </a:txBody>
                  <a:tcPr/>
                </a:tc>
                <a:tc>
                  <a:txBody>
                    <a:bodyPr/>
                    <a:lstStyle/>
                    <a:p>
                      <a:pPr algn="ctr"/>
                      <a:r>
                        <a:rPr lang="en-US" b="1" dirty="0">
                          <a:latin typeface="Times New Roman" panose="02020603050405020304" pitchFamily="18" charset="0"/>
                          <a:cs typeface="Times New Roman" panose="02020603050405020304" pitchFamily="18" charset="0"/>
                        </a:rPr>
                        <a:t>-0.2788</a:t>
                      </a:r>
                    </a:p>
                  </a:txBody>
                  <a:tcPr/>
                </a:tc>
                <a:tc>
                  <a:txBody>
                    <a:bodyPr/>
                    <a:lstStyle/>
                    <a:p>
                      <a:pPr algn="ctr"/>
                      <a:r>
                        <a:rPr lang="en-US" b="1" dirty="0">
                          <a:latin typeface="Times New Roman" panose="02020603050405020304" pitchFamily="18" charset="0"/>
                          <a:cs typeface="Times New Roman" panose="02020603050405020304" pitchFamily="18" charset="0"/>
                        </a:rPr>
                        <a:t>0.3047</a:t>
                      </a:r>
                    </a:p>
                  </a:txBody>
                  <a:tcPr/>
                </a:tc>
                <a:extLst>
                  <a:ext uri="{0D108BD9-81ED-4DB2-BD59-A6C34878D82A}">
                    <a16:rowId xmlns:a16="http://schemas.microsoft.com/office/drawing/2014/main" val="1958934419"/>
                  </a:ext>
                </a:extLst>
              </a:tr>
              <a:tr h="370840">
                <a:tc>
                  <a:txBody>
                    <a:bodyPr/>
                    <a:lstStyle/>
                    <a:p>
                      <a:pPr marL="0" algn="ctr" defTabSz="914354" rtl="0" eaLnBrk="1" latinLnBrk="0" hangingPunct="1"/>
                      <a:r>
                        <a:rPr lang="en-US" sz="1800" b="1" kern="1200" dirty="0">
                          <a:solidFill>
                            <a:schemeClr val="lt1"/>
                          </a:solidFill>
                          <a:latin typeface="+mn-lt"/>
                          <a:ea typeface="+mn-ea"/>
                          <a:cs typeface="+mn-cs"/>
                        </a:rPr>
                        <a:t>MS</a:t>
                      </a:r>
                    </a:p>
                  </a:txBody>
                  <a:tcPr>
                    <a:solidFill>
                      <a:srgbClr val="A32437"/>
                    </a:solidFill>
                  </a:tcPr>
                </a:tc>
                <a:tc>
                  <a:txBody>
                    <a:bodyPr/>
                    <a:lstStyle/>
                    <a:p>
                      <a:pPr marL="0" algn="ctr" defTabSz="914354" rtl="0" eaLnBrk="1" latinLnBrk="0" hangingPunct="1"/>
                      <a:r>
                        <a:rPr lang="en-US" sz="1800" b="1" kern="1200" dirty="0">
                          <a:solidFill>
                            <a:schemeClr val="lt1"/>
                          </a:solidFill>
                          <a:latin typeface="+mn-lt"/>
                          <a:ea typeface="+mn-ea"/>
                          <a:cs typeface="+mn-cs"/>
                        </a:rPr>
                        <a:t>QCOM</a:t>
                      </a:r>
                    </a:p>
                  </a:txBody>
                  <a:tcPr>
                    <a:solidFill>
                      <a:srgbClr val="A32437"/>
                    </a:solidFill>
                  </a:tcPr>
                </a:tc>
                <a:tc>
                  <a:txBody>
                    <a:bodyPr/>
                    <a:lstStyle/>
                    <a:p>
                      <a:pPr marL="0" algn="ctr" defTabSz="914354" rtl="0" eaLnBrk="1" latinLnBrk="0" hangingPunct="1"/>
                      <a:r>
                        <a:rPr lang="en-US" sz="1800" b="1" kern="1200" dirty="0">
                          <a:solidFill>
                            <a:schemeClr val="lt1"/>
                          </a:solidFill>
                          <a:latin typeface="+mn-lt"/>
                          <a:ea typeface="+mn-ea"/>
                          <a:cs typeface="+mn-cs"/>
                        </a:rPr>
                        <a:t>MSFT</a:t>
                      </a:r>
                    </a:p>
                  </a:txBody>
                  <a:tcPr>
                    <a:solidFill>
                      <a:srgbClr val="A32437"/>
                    </a:solidFill>
                  </a:tcPr>
                </a:tc>
                <a:tc>
                  <a:txBody>
                    <a:bodyPr/>
                    <a:lstStyle/>
                    <a:p>
                      <a:pPr marL="0" algn="ctr" defTabSz="914354" rtl="0" eaLnBrk="1" latinLnBrk="0" hangingPunct="1"/>
                      <a:r>
                        <a:rPr lang="en-US" sz="1800" b="1" kern="1200" dirty="0">
                          <a:solidFill>
                            <a:schemeClr val="lt1"/>
                          </a:solidFill>
                          <a:latin typeface="+mn-lt"/>
                          <a:ea typeface="+mn-ea"/>
                          <a:cs typeface="+mn-cs"/>
                        </a:rPr>
                        <a:t>PYPL</a:t>
                      </a:r>
                    </a:p>
                  </a:txBody>
                  <a:tcPr>
                    <a:solidFill>
                      <a:srgbClr val="A32437"/>
                    </a:solidFill>
                  </a:tcPr>
                </a:tc>
                <a:tc>
                  <a:txBody>
                    <a:bodyPr/>
                    <a:lstStyle/>
                    <a:p>
                      <a:pPr marL="0" algn="ctr" defTabSz="914354" rtl="0" eaLnBrk="1" latinLnBrk="0" hangingPunct="1"/>
                      <a:r>
                        <a:rPr lang="en-US" sz="1800" b="1" kern="1200" dirty="0">
                          <a:solidFill>
                            <a:schemeClr val="lt1"/>
                          </a:solidFill>
                          <a:latin typeface="+mn-lt"/>
                          <a:ea typeface="+mn-ea"/>
                          <a:cs typeface="+mn-cs"/>
                        </a:rPr>
                        <a:t>AMD</a:t>
                      </a:r>
                    </a:p>
                  </a:txBody>
                  <a:tcPr>
                    <a:solidFill>
                      <a:srgbClr val="A32437"/>
                    </a:solidFill>
                  </a:tcPr>
                </a:tc>
                <a:extLst>
                  <a:ext uri="{0D108BD9-81ED-4DB2-BD59-A6C34878D82A}">
                    <a16:rowId xmlns:a16="http://schemas.microsoft.com/office/drawing/2014/main" val="2228222458"/>
                  </a:ext>
                </a:extLst>
              </a:tr>
              <a:tr h="370840">
                <a:tc>
                  <a:txBody>
                    <a:bodyPr/>
                    <a:lstStyle/>
                    <a:p>
                      <a:pPr algn="ctr"/>
                      <a:r>
                        <a:rPr lang="en-US" b="1" dirty="0">
                          <a:latin typeface="Times New Roman" panose="02020603050405020304" pitchFamily="18" charset="0"/>
                          <a:cs typeface="Times New Roman" panose="02020603050405020304" pitchFamily="18" charset="0"/>
                        </a:rPr>
                        <a:t>0.5801</a:t>
                      </a:r>
                    </a:p>
                  </a:txBody>
                  <a:tcPr/>
                </a:tc>
                <a:tc>
                  <a:txBody>
                    <a:bodyPr/>
                    <a:lstStyle/>
                    <a:p>
                      <a:pPr algn="ctr"/>
                      <a:r>
                        <a:rPr lang="en-US" b="1" dirty="0">
                          <a:latin typeface="Times New Roman" panose="02020603050405020304" pitchFamily="18" charset="0"/>
                          <a:cs typeface="Times New Roman" panose="02020603050405020304" pitchFamily="18" charset="0"/>
                        </a:rPr>
                        <a:t>-0.1076</a:t>
                      </a:r>
                    </a:p>
                  </a:txBody>
                  <a:tcPr/>
                </a:tc>
                <a:tc>
                  <a:txBody>
                    <a:bodyPr/>
                    <a:lstStyle/>
                    <a:p>
                      <a:pPr algn="ctr"/>
                      <a:r>
                        <a:rPr lang="en-US" b="1" dirty="0">
                          <a:latin typeface="Times New Roman" panose="02020603050405020304" pitchFamily="18" charset="0"/>
                          <a:cs typeface="Times New Roman" panose="02020603050405020304" pitchFamily="18" charset="0"/>
                        </a:rPr>
                        <a:t>0.2366</a:t>
                      </a:r>
                    </a:p>
                  </a:txBody>
                  <a:tcPr/>
                </a:tc>
                <a:tc>
                  <a:txBody>
                    <a:bodyPr/>
                    <a:lstStyle/>
                    <a:p>
                      <a:pPr algn="ctr"/>
                      <a:r>
                        <a:rPr lang="en-US" b="1" dirty="0">
                          <a:latin typeface="Times New Roman" panose="02020603050405020304" pitchFamily="18" charset="0"/>
                          <a:cs typeface="Times New Roman" panose="02020603050405020304" pitchFamily="18" charset="0"/>
                        </a:rPr>
                        <a:t>-0.2367</a:t>
                      </a:r>
                    </a:p>
                  </a:txBody>
                  <a:tcPr/>
                </a:tc>
                <a:tc>
                  <a:txBody>
                    <a:bodyPr/>
                    <a:lstStyle/>
                    <a:p>
                      <a:pPr algn="ctr"/>
                      <a:r>
                        <a:rPr lang="en-US" b="1" dirty="0">
                          <a:latin typeface="Times New Roman" panose="02020603050405020304" pitchFamily="18" charset="0"/>
                          <a:cs typeface="Times New Roman" panose="02020603050405020304" pitchFamily="18" charset="0"/>
                        </a:rPr>
                        <a:t>0.0776</a:t>
                      </a:r>
                    </a:p>
                  </a:txBody>
                  <a:tcPr/>
                </a:tc>
                <a:extLst>
                  <a:ext uri="{0D108BD9-81ED-4DB2-BD59-A6C34878D82A}">
                    <a16:rowId xmlns:a16="http://schemas.microsoft.com/office/drawing/2014/main" val="3543662925"/>
                  </a:ext>
                </a:extLst>
              </a:tr>
            </a:tbl>
          </a:graphicData>
        </a:graphic>
      </p:graphicFrame>
    </p:spTree>
    <p:extLst>
      <p:ext uri="{BB962C8B-B14F-4D97-AF65-F5344CB8AC3E}">
        <p14:creationId xmlns:p14="http://schemas.microsoft.com/office/powerpoint/2010/main" val="87968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1CC49-5C68-F3A1-E624-082DF3D1A93F}"/>
              </a:ext>
            </a:extLst>
          </p:cNvPr>
          <p:cNvSpPr>
            <a:spLocks noGrp="1"/>
          </p:cNvSpPr>
          <p:nvPr>
            <p:ph type="title"/>
          </p:nvPr>
        </p:nvSpPr>
        <p:spPr>
          <a:xfrm>
            <a:off x="1617909" y="2576244"/>
            <a:ext cx="10709031" cy="734621"/>
          </a:xfrm>
        </p:spPr>
        <p:txBody>
          <a:bodyPr>
            <a:normAutofit fontScale="90000"/>
          </a:bodyPr>
          <a:lstStyle/>
          <a:p>
            <a:r>
              <a:rPr lang="en-US" altLang="zh-CN" sz="4000" dirty="0"/>
              <a:t>Chapter III:  BL Model Implement + Risk Analysis</a:t>
            </a:r>
            <a:br>
              <a:rPr lang="en-US" altLang="zh-CN" sz="4000" dirty="0"/>
            </a:br>
            <a:br>
              <a:rPr lang="en-US" altLang="zh-CN" sz="4000" dirty="0"/>
            </a:br>
            <a:endParaRPr kumimoji="1" lang="zh-CN" altLang="en-US" dirty="0"/>
          </a:p>
        </p:txBody>
      </p:sp>
      <p:sp>
        <p:nvSpPr>
          <p:cNvPr id="5" name="灯片编号占位符 4">
            <a:extLst>
              <a:ext uri="{FF2B5EF4-FFF2-40B4-BE49-F238E27FC236}">
                <a16:creationId xmlns:a16="http://schemas.microsoft.com/office/drawing/2014/main" id="{9CEB1868-36ED-960F-1F57-5841A17699E1}"/>
              </a:ext>
            </a:extLst>
          </p:cNvPr>
          <p:cNvSpPr>
            <a:spLocks noGrp="1"/>
          </p:cNvSpPr>
          <p:nvPr>
            <p:ph type="sldNum" sz="quarter" idx="12"/>
          </p:nvPr>
        </p:nvSpPr>
        <p:spPr/>
        <p:txBody>
          <a:bodyPr/>
          <a:lstStyle/>
          <a:p>
            <a:fld id="{4267CD5E-26CF-4249-8540-BB1D07FD4227}" type="slidenum">
              <a:rPr lang="en-US" smtClean="0"/>
              <a:t>14</a:t>
            </a:fld>
            <a:endParaRPr lang="en-US"/>
          </a:p>
        </p:txBody>
      </p:sp>
    </p:spTree>
    <p:extLst>
      <p:ext uri="{BB962C8B-B14F-4D97-AF65-F5344CB8AC3E}">
        <p14:creationId xmlns:p14="http://schemas.microsoft.com/office/powerpoint/2010/main" val="163623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0B8E8A4E-1258-D1A3-18CF-19AA3A7408E7}"/>
              </a:ext>
            </a:extLst>
          </p:cNvPr>
          <p:cNvSpPr>
            <a:spLocks noGrp="1"/>
          </p:cNvSpPr>
          <p:nvPr>
            <p:ph type="sldNum" sz="quarter" idx="12"/>
          </p:nvPr>
        </p:nvSpPr>
        <p:spPr/>
        <p:txBody>
          <a:bodyPr/>
          <a:lstStyle/>
          <a:p>
            <a:fld id="{4267CD5E-26CF-4249-8540-BB1D07FD4227}" type="slidenum">
              <a:rPr lang="en-US" smtClean="0"/>
              <a:t>15</a:t>
            </a:fld>
            <a:endParaRPr lang="en-US"/>
          </a:p>
        </p:txBody>
      </p:sp>
      <p:pic>
        <p:nvPicPr>
          <p:cNvPr id="14" name="图片 13" descr="图形用户界面, 图表&#10;&#10;描述已自动生成">
            <a:extLst>
              <a:ext uri="{FF2B5EF4-FFF2-40B4-BE49-F238E27FC236}">
                <a16:creationId xmlns:a16="http://schemas.microsoft.com/office/drawing/2014/main" id="{427CFDD4-5207-CD26-6B1C-CBBA09CEBFD4}"/>
              </a:ext>
            </a:extLst>
          </p:cNvPr>
          <p:cNvPicPr>
            <a:picLocks noChangeAspect="1"/>
          </p:cNvPicPr>
          <p:nvPr/>
        </p:nvPicPr>
        <p:blipFill>
          <a:blip r:embed="rId2"/>
          <a:stretch>
            <a:fillRect/>
          </a:stretch>
        </p:blipFill>
        <p:spPr>
          <a:xfrm>
            <a:off x="1576101" y="1879600"/>
            <a:ext cx="9034491" cy="4503289"/>
          </a:xfrm>
          <a:prstGeom prst="rect">
            <a:avLst/>
          </a:prstGeom>
        </p:spPr>
      </p:pic>
      <p:sp>
        <p:nvSpPr>
          <p:cNvPr id="3" name="Horizontal Scroll 5">
            <a:extLst>
              <a:ext uri="{FF2B5EF4-FFF2-40B4-BE49-F238E27FC236}">
                <a16:creationId xmlns:a16="http://schemas.microsoft.com/office/drawing/2014/main" id="{7A93AD1B-F095-7619-DC67-9CFAF68FFB59}"/>
              </a:ext>
            </a:extLst>
          </p:cNvPr>
          <p:cNvSpPr/>
          <p:nvPr/>
        </p:nvSpPr>
        <p:spPr>
          <a:xfrm>
            <a:off x="644771" y="293206"/>
            <a:ext cx="5448576"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a:t>
            </a:r>
            <a:r>
              <a:rPr lang="en-US" altLang="zh-CN" sz="2400" dirty="0"/>
              <a:t>III </a:t>
            </a:r>
            <a:r>
              <a:rPr 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BL Model Implement </a:t>
            </a:r>
            <a:endParaRPr lang="en-US" sz="2400" b="1"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B2899FBA-E2C6-5ED3-E7FA-44B50F00AF08}"/>
              </a:ext>
            </a:extLst>
          </p:cNvPr>
          <p:cNvSpPr>
            <a:spLocks noGrp="1"/>
          </p:cNvSpPr>
          <p:nvPr>
            <p:ph type="body" sz="quarter" idx="13"/>
          </p:nvPr>
        </p:nvSpPr>
        <p:spPr>
          <a:xfrm>
            <a:off x="644771" y="1435495"/>
            <a:ext cx="10709031" cy="534118"/>
          </a:xfrm>
        </p:spPr>
        <p:txBody>
          <a:bodyPr>
            <a:normAutofit/>
          </a:bodyPr>
          <a:lstStyle/>
          <a:p>
            <a:pPr marL="342900" indent="-342900">
              <a:buFont typeface="Wingdings" pitchFamily="2" charset="2"/>
              <a:buChar char="v"/>
            </a:pPr>
            <a:r>
              <a:rPr kumimoji="1" lang="en-US" altLang="zh-CN" b="1" dirty="0">
                <a:latin typeface="Times New Roman" panose="02020603050405020304" pitchFamily="18" charset="0"/>
                <a:cs typeface="Times New Roman" panose="02020603050405020304" pitchFamily="18" charset="0"/>
              </a:rPr>
              <a:t>Returns in Training Set</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274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16</a:t>
            </a:fld>
            <a:endParaRPr lang="en-US"/>
          </a:p>
        </p:txBody>
      </p:sp>
      <p:pic>
        <p:nvPicPr>
          <p:cNvPr id="11" name="内容占位符 10" descr="图表, 直方图&#10;&#10;描述已自动生成">
            <a:extLst>
              <a:ext uri="{FF2B5EF4-FFF2-40B4-BE49-F238E27FC236}">
                <a16:creationId xmlns:a16="http://schemas.microsoft.com/office/drawing/2014/main" id="{84575F9C-B2F4-A685-2526-883A7AD44A9D}"/>
              </a:ext>
            </a:extLst>
          </p:cNvPr>
          <p:cNvPicPr>
            <a:picLocks noGrp="1" noChangeAspect="1"/>
          </p:cNvPicPr>
          <p:nvPr>
            <p:ph idx="1"/>
          </p:nvPr>
        </p:nvPicPr>
        <p:blipFill rotWithShape="1">
          <a:blip r:embed="rId2"/>
          <a:srcRect b="2022"/>
          <a:stretch/>
        </p:blipFill>
        <p:spPr>
          <a:xfrm>
            <a:off x="1710048" y="1773766"/>
            <a:ext cx="9154516" cy="4503074"/>
          </a:xfrm>
        </p:spPr>
      </p:pic>
      <p:sp>
        <p:nvSpPr>
          <p:cNvPr id="3" name="Horizontal Scroll 5">
            <a:extLst>
              <a:ext uri="{FF2B5EF4-FFF2-40B4-BE49-F238E27FC236}">
                <a16:creationId xmlns:a16="http://schemas.microsoft.com/office/drawing/2014/main" id="{A81CC59A-27BF-4DFA-9E74-38F9CD17F87E}"/>
              </a:ext>
            </a:extLst>
          </p:cNvPr>
          <p:cNvSpPr/>
          <p:nvPr/>
        </p:nvSpPr>
        <p:spPr>
          <a:xfrm>
            <a:off x="647424" y="371579"/>
            <a:ext cx="5448576"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a:t>
            </a:r>
            <a:r>
              <a:rPr lang="en-US" altLang="zh-CN" sz="2400" dirty="0"/>
              <a:t>III </a:t>
            </a:r>
            <a:r>
              <a:rPr 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BL Model Implement </a:t>
            </a:r>
            <a:endParaRPr lang="en-US" sz="2400" b="1"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EF77495C-C4D8-FF11-EDE6-07CC7DDE950E}"/>
              </a:ext>
            </a:extLst>
          </p:cNvPr>
          <p:cNvSpPr>
            <a:spLocks noGrp="1"/>
          </p:cNvSpPr>
          <p:nvPr>
            <p:ph type="body" sz="quarter" idx="13"/>
          </p:nvPr>
        </p:nvSpPr>
        <p:spPr>
          <a:xfrm>
            <a:off x="835545" y="1506707"/>
            <a:ext cx="10709031" cy="534118"/>
          </a:xfrm>
        </p:spPr>
        <p:txBody>
          <a:bodyPr>
            <a:normAutofit/>
          </a:bodyPr>
          <a:lstStyle/>
          <a:p>
            <a:pPr marL="342900" indent="-342900">
              <a:buFont typeface="Wingdings" pitchFamily="2" charset="2"/>
              <a:buChar char="v"/>
            </a:pPr>
            <a:r>
              <a:rPr kumimoji="1" lang="en-US" altLang="zh-CN" b="1" dirty="0">
                <a:latin typeface="Times New Roman" panose="02020603050405020304" pitchFamily="18" charset="0"/>
                <a:cs typeface="Times New Roman" panose="02020603050405020304" pitchFamily="18" charset="0"/>
              </a:rPr>
              <a:t>Returns in Testing Set</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6880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图形用户界面, 文本, 应用程序, 电子邮件&#10;&#10;描述已自动生成">
            <a:extLst>
              <a:ext uri="{FF2B5EF4-FFF2-40B4-BE49-F238E27FC236}">
                <a16:creationId xmlns:a16="http://schemas.microsoft.com/office/drawing/2014/main" id="{353BE814-AAF0-D9E1-D70B-6B068BC4F308}"/>
              </a:ext>
            </a:extLst>
          </p:cNvPr>
          <p:cNvPicPr>
            <a:picLocks noGrp="1" noChangeAspect="1"/>
          </p:cNvPicPr>
          <p:nvPr>
            <p:ph idx="1"/>
          </p:nvPr>
        </p:nvPicPr>
        <p:blipFill>
          <a:blip r:embed="rId2"/>
          <a:stretch>
            <a:fillRect/>
          </a:stretch>
        </p:blipFill>
        <p:spPr>
          <a:xfrm>
            <a:off x="2438104" y="1803607"/>
            <a:ext cx="8059852" cy="4473233"/>
          </a:xfrm>
        </p:spPr>
      </p:pic>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17</a:t>
            </a:fld>
            <a:endParaRPr lang="en-US"/>
          </a:p>
        </p:txBody>
      </p:sp>
      <p:sp>
        <p:nvSpPr>
          <p:cNvPr id="3" name="Horizontal Scroll 5">
            <a:extLst>
              <a:ext uri="{FF2B5EF4-FFF2-40B4-BE49-F238E27FC236}">
                <a16:creationId xmlns:a16="http://schemas.microsoft.com/office/drawing/2014/main" id="{22C93E84-3F67-7B8C-8772-BE093D292E26}"/>
              </a:ext>
            </a:extLst>
          </p:cNvPr>
          <p:cNvSpPr/>
          <p:nvPr/>
        </p:nvSpPr>
        <p:spPr>
          <a:xfrm>
            <a:off x="644771" y="293206"/>
            <a:ext cx="5448576"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a:t>
            </a:r>
            <a:r>
              <a:rPr lang="en-US" altLang="zh-CN" sz="2400" b="1" dirty="0">
                <a:latin typeface="Times New Roman" panose="02020603050405020304" pitchFamily="18" charset="0"/>
                <a:cs typeface="Times New Roman" panose="02020603050405020304" pitchFamily="18" charset="0"/>
              </a:rPr>
              <a:t>III</a:t>
            </a:r>
            <a:r>
              <a:rPr lang="en-US" altLang="zh-CN" sz="2400" dirty="0"/>
              <a:t> </a:t>
            </a:r>
            <a:r>
              <a:rPr 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BL Model Implement </a:t>
            </a:r>
            <a:endParaRPr lang="en-US" sz="2400" b="1"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ED8D4DFD-99B9-143B-FBE6-EBF0EEBE9249}"/>
              </a:ext>
            </a:extLst>
          </p:cNvPr>
          <p:cNvSpPr>
            <a:spLocks noGrp="1"/>
          </p:cNvSpPr>
          <p:nvPr>
            <p:ph type="body" sz="quarter" idx="13"/>
          </p:nvPr>
        </p:nvSpPr>
        <p:spPr>
          <a:xfrm>
            <a:off x="738831" y="1417403"/>
            <a:ext cx="10709031" cy="534118"/>
          </a:xfrm>
        </p:spPr>
        <p:txBody>
          <a:bodyPr>
            <a:normAutofit/>
          </a:bodyPr>
          <a:lstStyle/>
          <a:p>
            <a:pPr marL="342900" indent="-342900">
              <a:buFont typeface="Wingdings" pitchFamily="2" charset="2"/>
              <a:buChar char="v"/>
            </a:pPr>
            <a:r>
              <a:rPr kumimoji="1" lang="en-US" altLang="zh-CN" b="1" dirty="0">
                <a:latin typeface="Times New Roman" panose="02020603050405020304" pitchFamily="18" charset="0"/>
                <a:cs typeface="Times New Roman" panose="02020603050405020304" pitchFamily="18" charset="0"/>
              </a:rPr>
              <a:t>Original Mean-Variance Optimization</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772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表格&#10;&#10;描述已自动生成">
            <a:extLst>
              <a:ext uri="{FF2B5EF4-FFF2-40B4-BE49-F238E27FC236}">
                <a16:creationId xmlns:a16="http://schemas.microsoft.com/office/drawing/2014/main" id="{69DA9C6B-34A5-A283-6AA2-7EBDB8D2D7F2}"/>
              </a:ext>
            </a:extLst>
          </p:cNvPr>
          <p:cNvPicPr>
            <a:picLocks noGrp="1" noChangeAspect="1"/>
          </p:cNvPicPr>
          <p:nvPr>
            <p:ph idx="1"/>
          </p:nvPr>
        </p:nvPicPr>
        <p:blipFill>
          <a:blip r:embed="rId2"/>
          <a:stretch>
            <a:fillRect/>
          </a:stretch>
        </p:blipFill>
        <p:spPr>
          <a:xfrm>
            <a:off x="420465" y="2488038"/>
            <a:ext cx="2192612" cy="3878263"/>
          </a:xfrm>
        </p:spPr>
      </p:pic>
      <p:sp>
        <p:nvSpPr>
          <p:cNvPr id="5" name="灯片编号占位符 4">
            <a:extLst>
              <a:ext uri="{FF2B5EF4-FFF2-40B4-BE49-F238E27FC236}">
                <a16:creationId xmlns:a16="http://schemas.microsoft.com/office/drawing/2014/main" id="{D57BC39F-609D-E160-CBF7-F8E6F10F092F}"/>
              </a:ext>
            </a:extLst>
          </p:cNvPr>
          <p:cNvSpPr>
            <a:spLocks noGrp="1"/>
          </p:cNvSpPr>
          <p:nvPr>
            <p:ph type="sldNum" sz="quarter" idx="12"/>
          </p:nvPr>
        </p:nvSpPr>
        <p:spPr/>
        <p:txBody>
          <a:bodyPr/>
          <a:lstStyle/>
          <a:p>
            <a:fld id="{4267CD5E-26CF-4249-8540-BB1D07FD4227}" type="slidenum">
              <a:rPr lang="en-US" smtClean="0"/>
              <a:t>18</a:t>
            </a:fld>
            <a:endParaRPr lang="en-US"/>
          </a:p>
        </p:txBody>
      </p:sp>
      <p:pic>
        <p:nvPicPr>
          <p:cNvPr id="9" name="图片 8" descr="表格&#10;&#10;描述已自动生成">
            <a:extLst>
              <a:ext uri="{FF2B5EF4-FFF2-40B4-BE49-F238E27FC236}">
                <a16:creationId xmlns:a16="http://schemas.microsoft.com/office/drawing/2014/main" id="{FF15DFB5-41BC-B100-63B0-A2EEA2F42D64}"/>
              </a:ext>
            </a:extLst>
          </p:cNvPr>
          <p:cNvPicPr>
            <a:picLocks noChangeAspect="1"/>
          </p:cNvPicPr>
          <p:nvPr/>
        </p:nvPicPr>
        <p:blipFill>
          <a:blip r:embed="rId3"/>
          <a:stretch>
            <a:fillRect/>
          </a:stretch>
        </p:blipFill>
        <p:spPr>
          <a:xfrm>
            <a:off x="2473730" y="2515819"/>
            <a:ext cx="1981200" cy="3822700"/>
          </a:xfrm>
          <a:prstGeom prst="rect">
            <a:avLst/>
          </a:prstGeom>
        </p:spPr>
      </p:pic>
      <p:pic>
        <p:nvPicPr>
          <p:cNvPr id="11" name="图片 10" descr="文本&#10;&#10;描述已自动生成">
            <a:extLst>
              <a:ext uri="{FF2B5EF4-FFF2-40B4-BE49-F238E27FC236}">
                <a16:creationId xmlns:a16="http://schemas.microsoft.com/office/drawing/2014/main" id="{4CDE73FB-38FE-4D88-1C6E-D89A4D9D08C4}"/>
              </a:ext>
            </a:extLst>
          </p:cNvPr>
          <p:cNvPicPr>
            <a:picLocks noChangeAspect="1"/>
          </p:cNvPicPr>
          <p:nvPr/>
        </p:nvPicPr>
        <p:blipFill>
          <a:blip r:embed="rId4"/>
          <a:stretch>
            <a:fillRect/>
          </a:stretch>
        </p:blipFill>
        <p:spPr>
          <a:xfrm>
            <a:off x="1974588" y="1279291"/>
            <a:ext cx="8657929" cy="1160780"/>
          </a:xfrm>
          <a:prstGeom prst="rect">
            <a:avLst/>
          </a:prstGeom>
        </p:spPr>
      </p:pic>
      <p:pic>
        <p:nvPicPr>
          <p:cNvPr id="12" name="内容占位符 6" descr="图表&#10;&#10;描述已自动生成">
            <a:extLst>
              <a:ext uri="{FF2B5EF4-FFF2-40B4-BE49-F238E27FC236}">
                <a16:creationId xmlns:a16="http://schemas.microsoft.com/office/drawing/2014/main" id="{97689E54-E1CC-381B-830A-6CEBFA04C866}"/>
              </a:ext>
            </a:extLst>
          </p:cNvPr>
          <p:cNvPicPr>
            <a:picLocks noChangeAspect="1"/>
          </p:cNvPicPr>
          <p:nvPr/>
        </p:nvPicPr>
        <p:blipFill>
          <a:blip r:embed="rId5"/>
          <a:stretch>
            <a:fillRect/>
          </a:stretch>
        </p:blipFill>
        <p:spPr>
          <a:xfrm>
            <a:off x="4454930" y="2577501"/>
            <a:ext cx="7163460" cy="3699339"/>
          </a:xfrm>
          <a:prstGeom prst="rect">
            <a:avLst/>
          </a:prstGeom>
        </p:spPr>
      </p:pic>
      <p:sp>
        <p:nvSpPr>
          <p:cNvPr id="3" name="Horizontal Scroll 5">
            <a:extLst>
              <a:ext uri="{FF2B5EF4-FFF2-40B4-BE49-F238E27FC236}">
                <a16:creationId xmlns:a16="http://schemas.microsoft.com/office/drawing/2014/main" id="{B8D89C73-9007-E68C-B976-3DF278CFC11B}"/>
              </a:ext>
            </a:extLst>
          </p:cNvPr>
          <p:cNvSpPr/>
          <p:nvPr/>
        </p:nvSpPr>
        <p:spPr>
          <a:xfrm>
            <a:off x="539667" y="212949"/>
            <a:ext cx="5448576"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a:t>
            </a:r>
            <a:r>
              <a:rPr lang="en-US" altLang="zh-CN" sz="2400" b="1" dirty="0">
                <a:latin typeface="Times New Roman" panose="02020603050405020304" pitchFamily="18" charset="0"/>
                <a:cs typeface="Times New Roman" panose="02020603050405020304" pitchFamily="18" charset="0"/>
              </a:rPr>
              <a:t>III</a:t>
            </a:r>
            <a:r>
              <a:rPr lang="en-US" altLang="zh-CN" sz="2400" dirty="0"/>
              <a:t> </a:t>
            </a:r>
            <a:r>
              <a:rPr 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BL Model Implement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444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5B2BD1E-7B18-51BD-5491-F27D821CE046}"/>
              </a:ext>
            </a:extLst>
          </p:cNvPr>
          <p:cNvSpPr>
            <a:spLocks noGrp="1"/>
          </p:cNvSpPr>
          <p:nvPr>
            <p:ph type="sldNum" sz="quarter" idx="12"/>
          </p:nvPr>
        </p:nvSpPr>
        <p:spPr/>
        <p:txBody>
          <a:bodyPr/>
          <a:lstStyle/>
          <a:p>
            <a:fld id="{4267CD5E-26CF-4249-8540-BB1D07FD4227}" type="slidenum">
              <a:rPr lang="en-US" smtClean="0"/>
              <a:t>19</a:t>
            </a:fld>
            <a:endParaRPr lang="en-US"/>
          </a:p>
        </p:txBody>
      </p:sp>
      <p:pic>
        <p:nvPicPr>
          <p:cNvPr id="6" name="图片 5" descr="图形用户界面, 文本, 应用程序, 电子邮件&#10;&#10;描述已自动生成">
            <a:extLst>
              <a:ext uri="{FF2B5EF4-FFF2-40B4-BE49-F238E27FC236}">
                <a16:creationId xmlns:a16="http://schemas.microsoft.com/office/drawing/2014/main" id="{B2E7F24E-006D-D8A5-3896-9AE9A4BAB938}"/>
              </a:ext>
            </a:extLst>
          </p:cNvPr>
          <p:cNvPicPr>
            <a:picLocks noChangeAspect="1"/>
          </p:cNvPicPr>
          <p:nvPr/>
        </p:nvPicPr>
        <p:blipFill>
          <a:blip r:embed="rId2"/>
          <a:stretch>
            <a:fillRect/>
          </a:stretch>
        </p:blipFill>
        <p:spPr>
          <a:xfrm>
            <a:off x="3744368" y="1097816"/>
            <a:ext cx="5733762" cy="3342290"/>
          </a:xfrm>
          <a:prstGeom prst="rect">
            <a:avLst/>
          </a:prstGeom>
        </p:spPr>
      </p:pic>
      <p:pic>
        <p:nvPicPr>
          <p:cNvPr id="8" name="图片 7" descr="图形用户界面, 文本, 应用程序&#10;&#10;描述已自动生成">
            <a:extLst>
              <a:ext uri="{FF2B5EF4-FFF2-40B4-BE49-F238E27FC236}">
                <a16:creationId xmlns:a16="http://schemas.microsoft.com/office/drawing/2014/main" id="{8E53F4D8-ED88-9299-0038-3C0DF45A8F3E}"/>
              </a:ext>
            </a:extLst>
          </p:cNvPr>
          <p:cNvPicPr>
            <a:picLocks noChangeAspect="1"/>
          </p:cNvPicPr>
          <p:nvPr/>
        </p:nvPicPr>
        <p:blipFill>
          <a:blip r:embed="rId3"/>
          <a:stretch>
            <a:fillRect/>
          </a:stretch>
        </p:blipFill>
        <p:spPr>
          <a:xfrm>
            <a:off x="3744368" y="4833464"/>
            <a:ext cx="5697093" cy="1443376"/>
          </a:xfrm>
          <a:prstGeom prst="rect">
            <a:avLst/>
          </a:prstGeom>
        </p:spPr>
      </p:pic>
      <p:sp>
        <p:nvSpPr>
          <p:cNvPr id="10" name="文本框 9">
            <a:extLst>
              <a:ext uri="{FF2B5EF4-FFF2-40B4-BE49-F238E27FC236}">
                <a16:creationId xmlns:a16="http://schemas.microsoft.com/office/drawing/2014/main" id="{2DAF1F88-B662-EA42-6AF7-947F1F43C182}"/>
              </a:ext>
            </a:extLst>
          </p:cNvPr>
          <p:cNvSpPr txBox="1"/>
          <p:nvPr/>
        </p:nvSpPr>
        <p:spPr>
          <a:xfrm>
            <a:off x="975585" y="5045827"/>
            <a:ext cx="1937657" cy="369332"/>
          </a:xfrm>
          <a:prstGeom prst="rect">
            <a:avLst/>
          </a:prstGeom>
          <a:noFill/>
        </p:spPr>
        <p:txBody>
          <a:bodyPr wrap="square" rtlCol="0">
            <a:spAutoFit/>
          </a:bodyPr>
          <a:lstStyle/>
          <a:p>
            <a:r>
              <a:rPr kumimoji="1" lang="en-US" altLang="zh-CN" b="1" dirty="0"/>
              <a:t>BL Model Returns</a:t>
            </a:r>
            <a:endParaRPr kumimoji="1" lang="zh-CN" altLang="en-US" b="1" dirty="0"/>
          </a:p>
        </p:txBody>
      </p:sp>
      <p:sp>
        <p:nvSpPr>
          <p:cNvPr id="11" name="文本框 10">
            <a:extLst>
              <a:ext uri="{FF2B5EF4-FFF2-40B4-BE49-F238E27FC236}">
                <a16:creationId xmlns:a16="http://schemas.microsoft.com/office/drawing/2014/main" id="{37E186EF-CE46-4BA2-8761-06CE2E02EBC2}"/>
              </a:ext>
            </a:extLst>
          </p:cNvPr>
          <p:cNvSpPr txBox="1"/>
          <p:nvPr/>
        </p:nvSpPr>
        <p:spPr>
          <a:xfrm>
            <a:off x="975586" y="2280811"/>
            <a:ext cx="1937656" cy="646331"/>
          </a:xfrm>
          <a:prstGeom prst="rect">
            <a:avLst/>
          </a:prstGeom>
          <a:noFill/>
        </p:spPr>
        <p:txBody>
          <a:bodyPr wrap="square" rtlCol="0">
            <a:spAutoFit/>
          </a:bodyPr>
          <a:lstStyle/>
          <a:p>
            <a:r>
              <a:rPr kumimoji="1" lang="en-US" altLang="zh-CN" b="1" dirty="0"/>
              <a:t>Original Portfolio</a:t>
            </a:r>
          </a:p>
          <a:p>
            <a:endParaRPr kumimoji="1" lang="zh-CN" altLang="en-US" dirty="0"/>
          </a:p>
        </p:txBody>
      </p:sp>
      <p:sp>
        <p:nvSpPr>
          <p:cNvPr id="2" name="Horizontal Scroll 5">
            <a:extLst>
              <a:ext uri="{FF2B5EF4-FFF2-40B4-BE49-F238E27FC236}">
                <a16:creationId xmlns:a16="http://schemas.microsoft.com/office/drawing/2014/main" id="{0D9D8FA2-DD65-A3E3-CBE2-7321154B796B}"/>
              </a:ext>
            </a:extLst>
          </p:cNvPr>
          <p:cNvSpPr/>
          <p:nvPr/>
        </p:nvSpPr>
        <p:spPr>
          <a:xfrm>
            <a:off x="555171" y="45540"/>
            <a:ext cx="5448576"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a:t>
            </a:r>
            <a:r>
              <a:rPr lang="en-US" altLang="zh-CN" sz="2400" b="1" dirty="0">
                <a:latin typeface="Times New Roman" panose="02020603050405020304" pitchFamily="18" charset="0"/>
                <a:cs typeface="Times New Roman" panose="02020603050405020304" pitchFamily="18" charset="0"/>
              </a:rPr>
              <a:t>III</a:t>
            </a:r>
            <a:r>
              <a:rPr lang="en-US" altLang="zh-CN" sz="2400" dirty="0"/>
              <a:t> </a:t>
            </a:r>
            <a:r>
              <a:rPr 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BL Model Implement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44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1545853"/>
            <a:ext cx="9818913" cy="4384542"/>
          </a:xfrm>
        </p:spPr>
        <p:txBody>
          <a:bodyPr>
            <a:normAutofit fontScale="92500"/>
          </a:bodyPr>
          <a:lstStyle/>
          <a:p>
            <a:pPr>
              <a:lnSpc>
                <a:spcPct val="150000"/>
              </a:lnSpc>
            </a:pPr>
            <a:r>
              <a:rPr lang="en-US" sz="3600" dirty="0"/>
              <a:t>Chapter I</a:t>
            </a:r>
            <a:r>
              <a:rPr lang="en-US" altLang="zh-CN" sz="3600" dirty="0"/>
              <a:t>:   How to choose Assets</a:t>
            </a:r>
          </a:p>
          <a:p>
            <a:pPr>
              <a:lnSpc>
                <a:spcPct val="150000"/>
              </a:lnSpc>
            </a:pPr>
            <a:r>
              <a:rPr lang="en-US" sz="3600" dirty="0"/>
              <a:t>Chapter II:   Sentiment Analysis</a:t>
            </a:r>
          </a:p>
          <a:p>
            <a:pPr>
              <a:lnSpc>
                <a:spcPct val="150000"/>
              </a:lnSpc>
            </a:pPr>
            <a:r>
              <a:rPr lang="en-US" sz="3600" dirty="0"/>
              <a:t>Chapter III:  BL Model Implement + </a:t>
            </a:r>
            <a:r>
              <a:rPr lang="en-US" altLang="zh-CN" sz="3600" dirty="0"/>
              <a:t>Risk Analysis</a:t>
            </a:r>
            <a:endParaRPr lang="en-US" sz="3600" dirty="0"/>
          </a:p>
          <a:p>
            <a:pPr>
              <a:lnSpc>
                <a:spcPct val="150000"/>
              </a:lnSpc>
            </a:pPr>
            <a:r>
              <a:rPr lang="en-US" sz="3600" dirty="0"/>
              <a:t>Chapter IV: </a:t>
            </a:r>
            <a:r>
              <a:rPr lang="en-US" altLang="zh-CN" sz="3600" dirty="0"/>
              <a:t>Conclusions &amp; Improvements</a:t>
            </a:r>
            <a:endParaRPr lang="en-US" sz="3600" dirty="0"/>
          </a:p>
          <a:p>
            <a:pPr>
              <a:lnSpc>
                <a:spcPct val="150000"/>
              </a:lnSpc>
            </a:pPr>
            <a:endParaRPr lang="en-US" altLang="zh-CN" sz="2000" dirty="0"/>
          </a:p>
          <a:p>
            <a:pPr>
              <a:lnSpc>
                <a:spcPct val="150000"/>
              </a:lnSpc>
            </a:pPr>
            <a:endParaRPr lang="en-US" sz="2000"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grpSp>
        <p:nvGrpSpPr>
          <p:cNvPr id="16" name="Group 15">
            <a:extLst>
              <a:ext uri="{FF2B5EF4-FFF2-40B4-BE49-F238E27FC236}">
                <a16:creationId xmlns:a16="http://schemas.microsoft.com/office/drawing/2014/main" id="{54DEF758-F487-4169-ADB8-C02113203E8A}"/>
              </a:ext>
            </a:extLst>
          </p:cNvPr>
          <p:cNvGrpSpPr/>
          <p:nvPr/>
        </p:nvGrpSpPr>
        <p:grpSpPr>
          <a:xfrm>
            <a:off x="1524000" y="362081"/>
            <a:ext cx="2401252" cy="690680"/>
            <a:chOff x="1" y="284672"/>
            <a:chExt cx="2401252" cy="923022"/>
          </a:xfrm>
        </p:grpSpPr>
        <p:sp>
          <p:nvSpPr>
            <p:cNvPr id="13" name="Rectangle 12">
              <a:extLst>
                <a:ext uri="{FF2B5EF4-FFF2-40B4-BE49-F238E27FC236}">
                  <a16:creationId xmlns:a16="http://schemas.microsoft.com/office/drawing/2014/main" id="{1EA0636B-BF88-491E-8F70-4203C97EF055}"/>
                </a:ext>
              </a:extLst>
            </p:cNvPr>
            <p:cNvSpPr/>
            <p:nvPr/>
          </p:nvSpPr>
          <p:spPr>
            <a:xfrm>
              <a:off x="1" y="284672"/>
              <a:ext cx="1871932" cy="923022"/>
            </a:xfrm>
            <a:prstGeom prst="rect">
              <a:avLst/>
            </a:prstGeom>
            <a:solidFill>
              <a:srgbClr val="B217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6F03F7F-EA8C-4335-9B71-2E9ED0BDE1A7}"/>
                </a:ext>
              </a:extLst>
            </p:cNvPr>
            <p:cNvSpPr/>
            <p:nvPr/>
          </p:nvSpPr>
          <p:spPr>
            <a:xfrm rot="5400000">
              <a:off x="1675082" y="481524"/>
              <a:ext cx="923021" cy="529320"/>
            </a:xfrm>
            <a:prstGeom prst="triangle">
              <a:avLst>
                <a:gd name="adj" fmla="val 50000"/>
              </a:avLst>
            </a:prstGeom>
            <a:solidFill>
              <a:srgbClr val="B217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itle 3"/>
          <p:cNvSpPr>
            <a:spLocks noGrp="1"/>
          </p:cNvSpPr>
          <p:nvPr>
            <p:ph type="title"/>
          </p:nvPr>
        </p:nvSpPr>
        <p:spPr>
          <a:xfrm>
            <a:off x="1845904" y="439490"/>
            <a:ext cx="7303340" cy="535863"/>
          </a:xfrm>
        </p:spPr>
        <p:txBody>
          <a:bodyPr/>
          <a:lstStyle/>
          <a:p>
            <a:r>
              <a:rPr lang="en-US" dirty="0">
                <a:solidFill>
                  <a:schemeClr val="bg1"/>
                </a:solidFill>
              </a:rPr>
              <a:t>Content</a:t>
            </a:r>
          </a:p>
        </p:txBody>
      </p:sp>
    </p:spTree>
    <p:extLst>
      <p:ext uri="{BB962C8B-B14F-4D97-AF65-F5344CB8AC3E}">
        <p14:creationId xmlns:p14="http://schemas.microsoft.com/office/powerpoint/2010/main" val="1815519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CF1E5F9-754B-C477-12F8-D3389F1C3ACA}"/>
              </a:ext>
            </a:extLst>
          </p:cNvPr>
          <p:cNvSpPr>
            <a:spLocks noGrp="1"/>
          </p:cNvSpPr>
          <p:nvPr>
            <p:ph type="sldNum" sz="quarter" idx="12"/>
          </p:nvPr>
        </p:nvSpPr>
        <p:spPr/>
        <p:txBody>
          <a:bodyPr/>
          <a:lstStyle/>
          <a:p>
            <a:fld id="{4267CD5E-26CF-4249-8540-BB1D07FD4227}" type="slidenum">
              <a:rPr lang="en-US" smtClean="0"/>
              <a:t>20</a:t>
            </a:fld>
            <a:endParaRPr lang="en-US"/>
          </a:p>
        </p:txBody>
      </p:sp>
      <p:pic>
        <p:nvPicPr>
          <p:cNvPr id="16" name="内容占位符 10" descr="图表&#10;&#10;描述已自动生成">
            <a:extLst>
              <a:ext uri="{FF2B5EF4-FFF2-40B4-BE49-F238E27FC236}">
                <a16:creationId xmlns:a16="http://schemas.microsoft.com/office/drawing/2014/main" id="{01C9B2CD-6D8E-5C0F-4A86-64DBD4A6A9A3}"/>
              </a:ext>
            </a:extLst>
          </p:cNvPr>
          <p:cNvPicPr>
            <a:picLocks noChangeAspect="1"/>
          </p:cNvPicPr>
          <p:nvPr/>
        </p:nvPicPr>
        <p:blipFill>
          <a:blip r:embed="rId2"/>
          <a:stretch>
            <a:fillRect/>
          </a:stretch>
        </p:blipFill>
        <p:spPr>
          <a:xfrm>
            <a:off x="5038180" y="1132142"/>
            <a:ext cx="6533710" cy="4655001"/>
          </a:xfrm>
          <a:prstGeom prst="rect">
            <a:avLst/>
          </a:prstGeom>
        </p:spPr>
      </p:pic>
      <p:pic>
        <p:nvPicPr>
          <p:cNvPr id="17" name="图片 16" descr="文本&#10;&#10;描述已自动生成">
            <a:extLst>
              <a:ext uri="{FF2B5EF4-FFF2-40B4-BE49-F238E27FC236}">
                <a16:creationId xmlns:a16="http://schemas.microsoft.com/office/drawing/2014/main" id="{04062164-A9AE-A169-442F-D91834521D00}"/>
              </a:ext>
            </a:extLst>
          </p:cNvPr>
          <p:cNvPicPr>
            <a:picLocks noChangeAspect="1"/>
          </p:cNvPicPr>
          <p:nvPr/>
        </p:nvPicPr>
        <p:blipFill>
          <a:blip r:embed="rId3"/>
          <a:stretch>
            <a:fillRect/>
          </a:stretch>
        </p:blipFill>
        <p:spPr>
          <a:xfrm>
            <a:off x="450324" y="1355217"/>
            <a:ext cx="4678787" cy="4208852"/>
          </a:xfrm>
          <a:prstGeom prst="rect">
            <a:avLst/>
          </a:prstGeom>
        </p:spPr>
      </p:pic>
      <p:sp>
        <p:nvSpPr>
          <p:cNvPr id="3" name="Horizontal Scroll 5">
            <a:extLst>
              <a:ext uri="{FF2B5EF4-FFF2-40B4-BE49-F238E27FC236}">
                <a16:creationId xmlns:a16="http://schemas.microsoft.com/office/drawing/2014/main" id="{3B2FA258-5B9D-0C78-470B-AFCF9D2FE6EE}"/>
              </a:ext>
            </a:extLst>
          </p:cNvPr>
          <p:cNvSpPr/>
          <p:nvPr/>
        </p:nvSpPr>
        <p:spPr>
          <a:xfrm>
            <a:off x="450324" y="241655"/>
            <a:ext cx="6533709"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a:t>
            </a:r>
            <a:r>
              <a:rPr lang="en-US" altLang="zh-CN" sz="2400" b="1" dirty="0">
                <a:latin typeface="Times New Roman" panose="02020603050405020304" pitchFamily="18" charset="0"/>
                <a:cs typeface="Times New Roman" panose="02020603050405020304" pitchFamily="18" charset="0"/>
              </a:rPr>
              <a:t>III</a:t>
            </a:r>
            <a:r>
              <a:rPr lang="en-US" altLang="zh-CN" sz="2400" dirty="0"/>
              <a:t> </a:t>
            </a:r>
            <a:r>
              <a:rPr lang="en-US" sz="2400" b="1" dirty="0">
                <a:latin typeface="Times New Roman" panose="02020603050405020304" pitchFamily="18" charset="0"/>
                <a:cs typeface="Times New Roman" panose="02020603050405020304" pitchFamily="18" charset="0"/>
              </a:rPr>
              <a:t>: </a:t>
            </a:r>
            <a:r>
              <a:rPr lang="en-US" altLang="zh-CN" sz="2400" dirty="0"/>
              <a:t>Risk Analysis</a:t>
            </a:r>
            <a:r>
              <a:rPr lang="zh-CN" altLang="en-US" sz="2400" dirty="0"/>
              <a:t> </a:t>
            </a:r>
            <a:r>
              <a:rPr kumimoji="1" lang="en-US" altLang="zh-CN" sz="2400" dirty="0"/>
              <a:t>10-day</a:t>
            </a:r>
            <a:r>
              <a:rPr kumimoji="1" lang="zh-CN" altLang="en-US" sz="2400" dirty="0"/>
              <a:t> </a:t>
            </a:r>
            <a:r>
              <a:rPr kumimoji="1" lang="en-US" altLang="zh-CN" sz="2400" dirty="0" err="1"/>
              <a:t>VaR</a:t>
            </a:r>
            <a:r>
              <a:rPr kumimoji="1" lang="en-US" altLang="zh-CN" sz="2400" dirty="0"/>
              <a:t> for SPY</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150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6AEFE31-C403-7D05-DBC7-1039180419DF}"/>
              </a:ext>
            </a:extLst>
          </p:cNvPr>
          <p:cNvSpPr>
            <a:spLocks noGrp="1"/>
          </p:cNvSpPr>
          <p:nvPr>
            <p:ph type="sldNum" sz="quarter" idx="12"/>
          </p:nvPr>
        </p:nvSpPr>
        <p:spPr/>
        <p:txBody>
          <a:bodyPr/>
          <a:lstStyle/>
          <a:p>
            <a:fld id="{4267CD5E-26CF-4249-8540-BB1D07FD4227}" type="slidenum">
              <a:rPr lang="en-US" smtClean="0"/>
              <a:t>21</a:t>
            </a:fld>
            <a:endParaRPr lang="en-US"/>
          </a:p>
        </p:txBody>
      </p:sp>
      <p:pic>
        <p:nvPicPr>
          <p:cNvPr id="11" name="内容占位符 10" descr="图表, 直方图&#10;&#10;描述已自动生成">
            <a:extLst>
              <a:ext uri="{FF2B5EF4-FFF2-40B4-BE49-F238E27FC236}">
                <a16:creationId xmlns:a16="http://schemas.microsoft.com/office/drawing/2014/main" id="{35DCEA77-4C91-D94B-0ADE-478B8FFE84DC}"/>
              </a:ext>
            </a:extLst>
          </p:cNvPr>
          <p:cNvPicPr>
            <a:picLocks noGrp="1" noChangeAspect="1"/>
          </p:cNvPicPr>
          <p:nvPr>
            <p:ph idx="1"/>
          </p:nvPr>
        </p:nvPicPr>
        <p:blipFill rotWithShape="1">
          <a:blip r:embed="rId2"/>
          <a:srcRect t="2869"/>
          <a:stretch/>
        </p:blipFill>
        <p:spPr>
          <a:xfrm>
            <a:off x="1348470" y="1520455"/>
            <a:ext cx="9495059" cy="4566708"/>
          </a:xfrm>
        </p:spPr>
      </p:pic>
      <p:sp>
        <p:nvSpPr>
          <p:cNvPr id="3" name="Horizontal Scroll 5">
            <a:extLst>
              <a:ext uri="{FF2B5EF4-FFF2-40B4-BE49-F238E27FC236}">
                <a16:creationId xmlns:a16="http://schemas.microsoft.com/office/drawing/2014/main" id="{8AF8AB54-9694-2424-D66D-856BD5FDABD8}"/>
              </a:ext>
            </a:extLst>
          </p:cNvPr>
          <p:cNvSpPr/>
          <p:nvPr/>
        </p:nvSpPr>
        <p:spPr>
          <a:xfrm>
            <a:off x="439813" y="225352"/>
            <a:ext cx="7138145"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III</a:t>
            </a:r>
            <a:r>
              <a:rPr lang="en-US" altLang="zh-CN" sz="2400" dirty="0"/>
              <a:t> </a:t>
            </a:r>
            <a:r>
              <a:rPr lang="en-US" sz="2400" b="1" dirty="0">
                <a:latin typeface="Times New Roman" panose="02020603050405020304" pitchFamily="18" charset="0"/>
                <a:cs typeface="Times New Roman" panose="02020603050405020304" pitchFamily="18" charset="0"/>
              </a:rPr>
              <a:t>: </a:t>
            </a:r>
            <a:r>
              <a:rPr lang="en-US" altLang="zh-CN" sz="2400" dirty="0"/>
              <a:t>Risk Analysis</a:t>
            </a:r>
            <a:r>
              <a:rPr lang="zh-CN" altLang="en-US" sz="2400" dirty="0"/>
              <a:t> </a:t>
            </a:r>
            <a:r>
              <a:rPr kumimoji="1" lang="en-US" altLang="zh-CN" sz="2400" dirty="0"/>
              <a:t>10-day</a:t>
            </a:r>
            <a:r>
              <a:rPr kumimoji="1" lang="zh-CN" altLang="en-US" sz="2400" dirty="0"/>
              <a:t> </a:t>
            </a:r>
            <a:r>
              <a:rPr kumimoji="1" lang="en-US" altLang="zh-CN" sz="2400" dirty="0" err="1"/>
              <a:t>VaR</a:t>
            </a:r>
            <a:r>
              <a:rPr kumimoji="1" lang="en-US" altLang="zh-CN" sz="2400" dirty="0"/>
              <a:t> for Each Stock</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489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09451171-3502-E8AF-BACC-811A89284885}"/>
              </a:ext>
            </a:extLst>
          </p:cNvPr>
          <p:cNvSpPr>
            <a:spLocks noGrp="1"/>
          </p:cNvSpPr>
          <p:nvPr>
            <p:ph type="sldNum" sz="quarter" idx="12"/>
          </p:nvPr>
        </p:nvSpPr>
        <p:spPr/>
        <p:txBody>
          <a:bodyPr/>
          <a:lstStyle/>
          <a:p>
            <a:fld id="{4267CD5E-26CF-4249-8540-BB1D07FD4227}" type="slidenum">
              <a:rPr lang="en-US" smtClean="0"/>
              <a:t>22</a:t>
            </a:fld>
            <a:endParaRPr lang="en-US"/>
          </a:p>
        </p:txBody>
      </p:sp>
      <p:pic>
        <p:nvPicPr>
          <p:cNvPr id="13" name="内容占位符 12" descr="图表, 折线图&#10;&#10;描述已自动生成">
            <a:extLst>
              <a:ext uri="{FF2B5EF4-FFF2-40B4-BE49-F238E27FC236}">
                <a16:creationId xmlns:a16="http://schemas.microsoft.com/office/drawing/2014/main" id="{F842A57C-DF73-2D5A-66E1-786C12B85C8D}"/>
              </a:ext>
            </a:extLst>
          </p:cNvPr>
          <p:cNvPicPr>
            <a:picLocks noGrp="1" noChangeAspect="1"/>
          </p:cNvPicPr>
          <p:nvPr>
            <p:ph idx="1"/>
          </p:nvPr>
        </p:nvPicPr>
        <p:blipFill>
          <a:blip r:embed="rId2"/>
          <a:stretch>
            <a:fillRect/>
          </a:stretch>
        </p:blipFill>
        <p:spPr>
          <a:xfrm>
            <a:off x="1556137" y="1467610"/>
            <a:ext cx="9079726" cy="4615602"/>
          </a:xfrm>
        </p:spPr>
      </p:pic>
      <p:sp>
        <p:nvSpPr>
          <p:cNvPr id="3" name="Horizontal Scroll 5">
            <a:extLst>
              <a:ext uri="{FF2B5EF4-FFF2-40B4-BE49-F238E27FC236}">
                <a16:creationId xmlns:a16="http://schemas.microsoft.com/office/drawing/2014/main" id="{B25B2712-8527-66CE-B1FB-6E91D6B57AB4}"/>
              </a:ext>
            </a:extLst>
          </p:cNvPr>
          <p:cNvSpPr/>
          <p:nvPr/>
        </p:nvSpPr>
        <p:spPr>
          <a:xfrm>
            <a:off x="418793" y="248650"/>
            <a:ext cx="6738752"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a:t>
            </a:r>
            <a:r>
              <a:rPr lang="en-US" altLang="zh-CN" sz="2400" b="1" dirty="0">
                <a:latin typeface="Times New Roman" panose="02020603050405020304" pitchFamily="18" charset="0"/>
                <a:cs typeface="Times New Roman" panose="02020603050405020304" pitchFamily="18" charset="0"/>
              </a:rPr>
              <a:t>III</a:t>
            </a:r>
            <a:r>
              <a:rPr lang="en-US" altLang="zh-CN" sz="2400" dirty="0"/>
              <a:t> </a:t>
            </a:r>
            <a:r>
              <a:rPr lang="en-US" sz="2400" b="1" dirty="0">
                <a:latin typeface="Times New Roman" panose="02020603050405020304" pitchFamily="18" charset="0"/>
                <a:cs typeface="Times New Roman" panose="02020603050405020304" pitchFamily="18" charset="0"/>
              </a:rPr>
              <a:t>: </a:t>
            </a:r>
            <a:r>
              <a:rPr lang="en-US" altLang="zh-CN" sz="2400" dirty="0"/>
              <a:t>Risk Analysis</a:t>
            </a:r>
            <a:r>
              <a:rPr lang="zh-CN" altLang="en-US" sz="2400" dirty="0"/>
              <a:t> </a:t>
            </a:r>
            <a:r>
              <a:rPr kumimoji="1" lang="en-US" altLang="zh-CN" sz="2400" dirty="0"/>
              <a:t>10-day</a:t>
            </a:r>
            <a:r>
              <a:rPr kumimoji="1" lang="zh-CN" altLang="en-US" sz="2400" dirty="0"/>
              <a:t> </a:t>
            </a:r>
            <a:r>
              <a:rPr kumimoji="1" lang="en-US" altLang="zh-CN" sz="2400" dirty="0" err="1"/>
              <a:t>VaR</a:t>
            </a:r>
            <a:r>
              <a:rPr kumimoji="1" lang="en-US" altLang="zh-CN" sz="2400" dirty="0"/>
              <a:t> for Portfolio</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110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1CC49-5C68-F3A1-E624-082DF3D1A93F}"/>
              </a:ext>
            </a:extLst>
          </p:cNvPr>
          <p:cNvSpPr>
            <a:spLocks noGrp="1"/>
          </p:cNvSpPr>
          <p:nvPr>
            <p:ph type="title"/>
          </p:nvPr>
        </p:nvSpPr>
        <p:spPr>
          <a:xfrm>
            <a:off x="2069854" y="2694379"/>
            <a:ext cx="10709031" cy="734621"/>
          </a:xfrm>
        </p:spPr>
        <p:txBody>
          <a:bodyPr>
            <a:normAutofit fontScale="90000"/>
          </a:bodyPr>
          <a:lstStyle/>
          <a:p>
            <a:r>
              <a:rPr lang="en-US" altLang="zh-CN" sz="4000" dirty="0"/>
              <a:t>Chapter </a:t>
            </a:r>
            <a:r>
              <a:rPr lang="en-US" altLang="zh-CN" sz="4000" b="1" dirty="0">
                <a:latin typeface="Times New Roman" panose="02020603050405020304" pitchFamily="18" charset="0"/>
                <a:cs typeface="Times New Roman" panose="02020603050405020304" pitchFamily="18" charset="0"/>
              </a:rPr>
              <a:t>IV </a:t>
            </a:r>
            <a:r>
              <a:rPr lang="en-US" altLang="zh-CN" sz="4000" dirty="0"/>
              <a:t>: Conclusions &amp; Improvement</a:t>
            </a:r>
            <a:br>
              <a:rPr lang="en-US" altLang="zh-CN" sz="4000" dirty="0"/>
            </a:br>
            <a:br>
              <a:rPr lang="en-US" altLang="zh-CN" sz="4000" dirty="0"/>
            </a:br>
            <a:endParaRPr kumimoji="1" lang="zh-CN" altLang="en-US" dirty="0"/>
          </a:p>
        </p:txBody>
      </p:sp>
      <p:sp>
        <p:nvSpPr>
          <p:cNvPr id="5" name="灯片编号占位符 4">
            <a:extLst>
              <a:ext uri="{FF2B5EF4-FFF2-40B4-BE49-F238E27FC236}">
                <a16:creationId xmlns:a16="http://schemas.microsoft.com/office/drawing/2014/main" id="{9CEB1868-36ED-960F-1F57-5841A17699E1}"/>
              </a:ext>
            </a:extLst>
          </p:cNvPr>
          <p:cNvSpPr>
            <a:spLocks noGrp="1"/>
          </p:cNvSpPr>
          <p:nvPr>
            <p:ph type="sldNum" sz="quarter" idx="12"/>
          </p:nvPr>
        </p:nvSpPr>
        <p:spPr/>
        <p:txBody>
          <a:bodyPr/>
          <a:lstStyle/>
          <a:p>
            <a:fld id="{4267CD5E-26CF-4249-8540-BB1D07FD4227}" type="slidenum">
              <a:rPr lang="en-US" smtClean="0"/>
              <a:t>23</a:t>
            </a:fld>
            <a:endParaRPr lang="en-US"/>
          </a:p>
        </p:txBody>
      </p:sp>
    </p:spTree>
    <p:extLst>
      <p:ext uri="{BB962C8B-B14F-4D97-AF65-F5344CB8AC3E}">
        <p14:creationId xmlns:p14="http://schemas.microsoft.com/office/powerpoint/2010/main" val="2998478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9CEB1868-36ED-960F-1F57-5841A17699E1}"/>
              </a:ext>
            </a:extLst>
          </p:cNvPr>
          <p:cNvSpPr>
            <a:spLocks noGrp="1"/>
          </p:cNvSpPr>
          <p:nvPr>
            <p:ph type="sldNum" sz="quarter" idx="12"/>
          </p:nvPr>
        </p:nvSpPr>
        <p:spPr/>
        <p:txBody>
          <a:bodyPr/>
          <a:lstStyle/>
          <a:p>
            <a:fld id="{4267CD5E-26CF-4249-8540-BB1D07FD4227}" type="slidenum">
              <a:rPr lang="en-US" smtClean="0"/>
              <a:t>24</a:t>
            </a:fld>
            <a:endParaRPr lang="en-US"/>
          </a:p>
        </p:txBody>
      </p:sp>
      <p:sp>
        <p:nvSpPr>
          <p:cNvPr id="3" name="文本框 2">
            <a:extLst>
              <a:ext uri="{FF2B5EF4-FFF2-40B4-BE49-F238E27FC236}">
                <a16:creationId xmlns:a16="http://schemas.microsoft.com/office/drawing/2014/main" id="{75641934-0D7C-449F-108A-ACF43FCEBC64}"/>
              </a:ext>
            </a:extLst>
          </p:cNvPr>
          <p:cNvSpPr txBox="1"/>
          <p:nvPr/>
        </p:nvSpPr>
        <p:spPr>
          <a:xfrm>
            <a:off x="791829" y="1674673"/>
            <a:ext cx="10929257" cy="3508653"/>
          </a:xfrm>
          <a:prstGeom prst="rect">
            <a:avLst/>
          </a:prstGeom>
          <a:noFill/>
        </p:spPr>
        <p:txBody>
          <a:bodyPr wrap="square" rtlCol="0">
            <a:spAutoFit/>
          </a:bodyPr>
          <a:lstStyle/>
          <a:p>
            <a:r>
              <a:rPr lang="en-US" altLang="zh-CN" sz="2000" b="1" kern="0" dirty="0">
                <a:effectLst/>
                <a:latin typeface="TimesNewRomanPS"/>
                <a:ea typeface="宋体" panose="02010600030101010101" pitchFamily="2" charset="-122"/>
                <a:cs typeface="宋体" panose="02010600030101010101" pitchFamily="2" charset="-122"/>
              </a:rPr>
              <a:t>Conclusions: </a:t>
            </a:r>
            <a:endParaRPr lang="en-US" altLang="zh-CN" sz="2000" kern="0" dirty="0">
              <a:latin typeface="TimesNewRomanPS"/>
              <a:ea typeface="宋体" panose="02010600030101010101" pitchFamily="2" charset="-122"/>
              <a:cs typeface="宋体" panose="02010600030101010101" pitchFamily="2" charset="-122"/>
            </a:endParaRPr>
          </a:p>
          <a:p>
            <a:r>
              <a:rPr lang="en-US" altLang="zh-CN" kern="0" dirty="0">
                <a:latin typeface="TimesNewRomanPS"/>
                <a:ea typeface="宋体" panose="02010600030101010101" pitchFamily="2" charset="-122"/>
                <a:cs typeface="宋体" panose="02010600030101010101" pitchFamily="2" charset="-122"/>
              </a:rPr>
              <a:t>We try sentiment correlation scores as investors’ views for each asset on the training set and testing set.</a:t>
            </a:r>
          </a:p>
          <a:p>
            <a:r>
              <a:rPr lang="en-US" altLang="zh-CN" sz="1800" kern="0" dirty="0">
                <a:effectLst/>
                <a:latin typeface="TimesNewRomanPS"/>
                <a:ea typeface="宋体" panose="02010600030101010101" pitchFamily="2" charset="-122"/>
                <a:cs typeface="宋体" panose="02010600030101010101" pitchFamily="2" charset="-122"/>
              </a:rPr>
              <a:t>This proves sentiment analysis do have positive influences on portfolio optimization.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altLang="zh-CN" kern="0" dirty="0">
              <a:latin typeface="TimesNewRomanPS"/>
              <a:ea typeface="宋体" panose="02010600030101010101" pitchFamily="2" charset="-122"/>
            </a:endParaRPr>
          </a:p>
          <a:p>
            <a:r>
              <a:rPr lang="en-US" altLang="zh-CN" sz="2000" b="1" kern="0" dirty="0">
                <a:latin typeface="TimesNewRomanPS"/>
                <a:ea typeface="宋体" panose="02010600030101010101" pitchFamily="2" charset="-122"/>
              </a:rPr>
              <a:t>Improvements if we have more time:</a:t>
            </a:r>
          </a:p>
          <a:p>
            <a:r>
              <a:rPr lang="en-US" altLang="zh-CN" kern="0" dirty="0">
                <a:latin typeface="TimesNewRomanPS"/>
                <a:ea typeface="宋体" panose="02010600030101010101" pitchFamily="2" charset="-122"/>
              </a:rPr>
              <a:t>1. Try to use GANs (Generative Adversarial Networks) to simulate new test data (similar distribution with previous training data) for </a:t>
            </a:r>
            <a:r>
              <a:rPr lang="en-US" altLang="zh-CN" kern="0" dirty="0" err="1">
                <a:latin typeface="TimesNewRomanPS"/>
                <a:ea typeface="宋体" panose="02010600030101010101" pitchFamily="2" charset="-122"/>
              </a:rPr>
              <a:t>VaR</a:t>
            </a:r>
            <a:r>
              <a:rPr lang="en-US" altLang="zh-CN" kern="0" dirty="0">
                <a:latin typeface="TimesNewRomanPS"/>
                <a:ea typeface="宋体" panose="02010600030101010101" pitchFamily="2" charset="-122"/>
              </a:rPr>
              <a:t> calculation.</a:t>
            </a:r>
            <a:endParaRPr lang="zh-CN" altLang="zh-CN" kern="0" dirty="0">
              <a:latin typeface="TimesNewRomanPS"/>
              <a:ea typeface="宋体" panose="02010600030101010101" pitchFamily="2" charset="-122"/>
            </a:endParaRPr>
          </a:p>
          <a:p>
            <a:r>
              <a:rPr lang="en-US" altLang="zh-CN" kern="0" dirty="0">
                <a:latin typeface="TimesNewRomanPS"/>
                <a:ea typeface="宋体" panose="02010600030101010101" pitchFamily="2" charset="-122"/>
              </a:rPr>
              <a:t>2. Combine with more Financial website Information, such as announcements from the Federal Reserve or Twitter.     Change this calculate method for investment scores.</a:t>
            </a:r>
          </a:p>
          <a:p>
            <a:r>
              <a:rPr lang="en-US" altLang="zh-CN" kern="0" dirty="0">
                <a:latin typeface="TimesNewRomanPS"/>
                <a:ea typeface="宋体" panose="02010600030101010101" pitchFamily="2" charset="-122"/>
              </a:rPr>
              <a:t>3.</a:t>
            </a:r>
            <a:r>
              <a:rPr lang="zh-CN" altLang="zh-CN" kern="0" dirty="0">
                <a:latin typeface="TimesNewRomanPS"/>
                <a:ea typeface="宋体" panose="02010600030101010101" pitchFamily="2" charset="-122"/>
              </a:rPr>
              <a:t> </a:t>
            </a:r>
            <a:r>
              <a:rPr lang="en-US" altLang="zh-CN" kern="0" dirty="0">
                <a:latin typeface="TimesNewRomanPS"/>
                <a:ea typeface="宋体" panose="02010600030101010101" pitchFamily="2" charset="-122"/>
              </a:rPr>
              <a:t>Employ this strategy with different kind of asset, such as futures.</a:t>
            </a:r>
            <a:endParaRPr lang="zh-CN" altLang="zh-CN" kern="0" dirty="0">
              <a:latin typeface="TimesNewRomanPS"/>
              <a:ea typeface="宋体" panose="02010600030101010101" pitchFamily="2" charset="-122"/>
            </a:endParaRPr>
          </a:p>
          <a:p>
            <a:endParaRPr lang="zh-CN" altLang="zh-CN" kern="0" dirty="0">
              <a:latin typeface="TimesNewRomanPS"/>
              <a:ea typeface="宋体" panose="02010600030101010101" pitchFamily="2" charset="-122"/>
            </a:endParaRPr>
          </a:p>
          <a:p>
            <a:endParaRPr lang="zh-CN" altLang="en-US" sz="2000" kern="0" dirty="0">
              <a:latin typeface="TimesNewRomanPS"/>
              <a:ea typeface="宋体" panose="02010600030101010101" pitchFamily="2" charset="-122"/>
            </a:endParaRPr>
          </a:p>
        </p:txBody>
      </p:sp>
      <p:sp>
        <p:nvSpPr>
          <p:cNvPr id="4" name="Horizontal Scroll 5">
            <a:extLst>
              <a:ext uri="{FF2B5EF4-FFF2-40B4-BE49-F238E27FC236}">
                <a16:creationId xmlns:a16="http://schemas.microsoft.com/office/drawing/2014/main" id="{D1946751-6DE8-9203-A6A8-EC41FEC7A702}"/>
              </a:ext>
            </a:extLst>
          </p:cNvPr>
          <p:cNvSpPr/>
          <p:nvPr/>
        </p:nvSpPr>
        <p:spPr>
          <a:xfrm>
            <a:off x="610351" y="338936"/>
            <a:ext cx="6738752"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IV</a:t>
            </a:r>
            <a:r>
              <a:rPr lang="en-US" altLang="zh-CN" sz="2400" dirty="0"/>
              <a:t> </a:t>
            </a:r>
            <a:r>
              <a:rPr lang="en-US" sz="2400" b="1" dirty="0">
                <a:latin typeface="Times New Roman" panose="02020603050405020304" pitchFamily="18" charset="0"/>
                <a:cs typeface="Times New Roman" panose="02020603050405020304" pitchFamily="18" charset="0"/>
              </a:rPr>
              <a:t>: </a:t>
            </a:r>
            <a:r>
              <a:rPr lang="en-US" altLang="zh-CN" sz="2400" dirty="0"/>
              <a:t>Conclusions &amp; Improvements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5184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CEB6-1EA1-CC28-EDA4-4449011B4500}"/>
              </a:ext>
            </a:extLst>
          </p:cNvPr>
          <p:cNvSpPr>
            <a:spLocks noGrp="1"/>
          </p:cNvSpPr>
          <p:nvPr>
            <p:ph type="ctrTitle"/>
          </p:nvPr>
        </p:nvSpPr>
        <p:spPr/>
        <p:txBody>
          <a:bodyPr/>
          <a:lstStyle/>
          <a:p>
            <a:r>
              <a:rPr lang="en-US"/>
              <a:t>THANK </a:t>
            </a:r>
            <a:r>
              <a:rPr lang="en-US" b="1"/>
              <a:t>YOU</a:t>
            </a:r>
          </a:p>
        </p:txBody>
      </p:sp>
      <p:sp>
        <p:nvSpPr>
          <p:cNvPr id="4" name="Date Placeholder 3">
            <a:extLst>
              <a:ext uri="{FF2B5EF4-FFF2-40B4-BE49-F238E27FC236}">
                <a16:creationId xmlns:a16="http://schemas.microsoft.com/office/drawing/2014/main" id="{CE1BFA88-D953-BF55-7AD5-510254B426B0}"/>
              </a:ext>
            </a:extLst>
          </p:cNvPr>
          <p:cNvSpPr>
            <a:spLocks noGrp="1"/>
          </p:cNvSpPr>
          <p:nvPr>
            <p:ph type="dt" sz="half" idx="10"/>
          </p:nvPr>
        </p:nvSpPr>
        <p:spPr/>
        <p:txBody>
          <a:bodyPr/>
          <a:lstStyle/>
          <a:p>
            <a:r>
              <a:rPr lang="en-US" dirty="0"/>
              <a:t> 2022</a:t>
            </a:r>
          </a:p>
        </p:txBody>
      </p:sp>
      <p:sp>
        <p:nvSpPr>
          <p:cNvPr id="8" name="TextBox 7">
            <a:extLst>
              <a:ext uri="{FF2B5EF4-FFF2-40B4-BE49-F238E27FC236}">
                <a16:creationId xmlns:a16="http://schemas.microsoft.com/office/drawing/2014/main" id="{4AFDD1CE-2BBC-520C-994E-5BB4462074EC}"/>
              </a:ext>
            </a:extLst>
          </p:cNvPr>
          <p:cNvSpPr txBox="1"/>
          <p:nvPr/>
        </p:nvSpPr>
        <p:spPr>
          <a:xfrm>
            <a:off x="7072313" y="5543550"/>
            <a:ext cx="4814887" cy="646331"/>
          </a:xfrm>
          <a:prstGeom prst="rect">
            <a:avLst/>
          </a:prstGeom>
          <a:noFill/>
        </p:spPr>
        <p:txBody>
          <a:bodyPr wrap="square" rtlCol="0">
            <a:spAutoFit/>
          </a:bodyPr>
          <a:lstStyle/>
          <a:p>
            <a:pPr algn="r"/>
            <a:r>
              <a:rPr lang="en-US" b="1">
                <a:solidFill>
                  <a:schemeClr val="bg1"/>
                </a:solidFill>
                <a:latin typeface="IBM Plex Sans" panose="020B0503050203000203" pitchFamily="34" charset="0"/>
              </a:rPr>
              <a:t>Stevens Institute of Technology</a:t>
            </a:r>
          </a:p>
          <a:p>
            <a:pPr algn="r"/>
            <a:r>
              <a:rPr lang="en-US">
                <a:solidFill>
                  <a:schemeClr val="bg1"/>
                </a:solidFill>
                <a:latin typeface="IBM Plex Sans" panose="020B0503050203000203" pitchFamily="34" charset="0"/>
              </a:rPr>
              <a:t>1 Castle Point Terrace, Hoboken, NJ 07030</a:t>
            </a:r>
          </a:p>
        </p:txBody>
      </p:sp>
    </p:spTree>
    <p:extLst>
      <p:ext uri="{BB962C8B-B14F-4D97-AF65-F5344CB8AC3E}">
        <p14:creationId xmlns:p14="http://schemas.microsoft.com/office/powerpoint/2010/main" val="3545612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56AE30-0A57-0FEF-3DD0-68BC74D9AFCD}"/>
              </a:ext>
            </a:extLst>
          </p:cNvPr>
          <p:cNvSpPr>
            <a:spLocks noGrp="1"/>
          </p:cNvSpPr>
          <p:nvPr>
            <p:ph type="title"/>
          </p:nvPr>
        </p:nvSpPr>
        <p:spPr/>
        <p:txBody>
          <a:bodyPr/>
          <a:lstStyle/>
          <a:p>
            <a:r>
              <a:rPr lang="en-US" altLang="zh-CN" dirty="0"/>
              <a:t>Data Collection</a:t>
            </a:r>
            <a:endParaRPr lang="zh-CN" altLang="en-US" dirty="0"/>
          </a:p>
        </p:txBody>
      </p:sp>
      <p:sp>
        <p:nvSpPr>
          <p:cNvPr id="4" name="内容占位符 3">
            <a:extLst>
              <a:ext uri="{FF2B5EF4-FFF2-40B4-BE49-F238E27FC236}">
                <a16:creationId xmlns:a16="http://schemas.microsoft.com/office/drawing/2014/main" id="{8E51EDD7-B7FD-0C72-038B-9EF68F8E3B41}"/>
              </a:ext>
            </a:extLst>
          </p:cNvPr>
          <p:cNvSpPr>
            <a:spLocks noGrp="1"/>
          </p:cNvSpPr>
          <p:nvPr>
            <p:ph idx="1"/>
          </p:nvPr>
        </p:nvSpPr>
        <p:spPr>
          <a:xfrm>
            <a:off x="644771" y="1186774"/>
            <a:ext cx="10709031" cy="4895373"/>
          </a:xfrm>
        </p:spPr>
        <p:txBody>
          <a:bodyPr>
            <a:normAutofit/>
          </a:bodyPr>
          <a:lstStyle/>
          <a:p>
            <a:r>
              <a:rPr lang="en-US" altLang="zh-CN" dirty="0"/>
              <a:t>Time period: 2019-01 to 2022-09.</a:t>
            </a:r>
          </a:p>
          <a:p>
            <a:r>
              <a:rPr lang="en-US" altLang="zh-CN" dirty="0"/>
              <a:t>Monthly prices </a:t>
            </a:r>
            <a:r>
              <a:rPr lang="en-US" altLang="zh-CN"/>
              <a:t>of 100 </a:t>
            </a:r>
            <a:r>
              <a:rPr lang="en-US" altLang="zh-CN" dirty="0"/>
              <a:t>stocks in S&amp;P500 from yahoo finance, including ‘AAPL’,’AMZN’,’GOOG’, etc.</a:t>
            </a:r>
          </a:p>
          <a:p>
            <a:r>
              <a:rPr lang="en-US" altLang="zh-CN" dirty="0"/>
              <a:t>Calculate monthly returns.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dirty="0"/>
              <a:t>Monthly</a:t>
            </a:r>
            <a:r>
              <a:rPr lang="zh-CN" altLang="en-US" dirty="0"/>
              <a:t> </a:t>
            </a:r>
            <a:r>
              <a:rPr lang="en-US" altLang="zh-CN" dirty="0"/>
              <a:t>returns</a:t>
            </a:r>
            <a:r>
              <a:rPr lang="zh-CN" altLang="en-US" dirty="0"/>
              <a:t> </a:t>
            </a:r>
            <a:r>
              <a:rPr lang="en-US" altLang="zh-CN" dirty="0"/>
              <a:t>of</a:t>
            </a:r>
            <a:r>
              <a:rPr lang="zh-CN" altLang="en-US" dirty="0"/>
              <a:t> </a:t>
            </a:r>
            <a:r>
              <a:rPr lang="en-US" altLang="zh-CN" dirty="0"/>
              <a:t>SPY</a:t>
            </a:r>
            <a:r>
              <a:rPr lang="zh-CN" altLang="en-US" dirty="0"/>
              <a:t> </a:t>
            </a:r>
            <a:r>
              <a:rPr lang="en-US" altLang="zh-CN" dirty="0"/>
              <a:t>as</a:t>
            </a:r>
            <a:r>
              <a:rPr lang="zh-CN" altLang="en-US" dirty="0"/>
              <a:t> </a:t>
            </a:r>
            <a:r>
              <a:rPr lang="en-US" altLang="zh-CN" dirty="0"/>
              <a:t>the</a:t>
            </a:r>
            <a:r>
              <a:rPr lang="zh-CN" altLang="en-US" dirty="0"/>
              <a:t> </a:t>
            </a:r>
            <a:r>
              <a:rPr lang="en-US" altLang="zh-CN" dirty="0"/>
              <a:t>benchmark.</a:t>
            </a:r>
          </a:p>
        </p:txBody>
      </p:sp>
      <p:sp>
        <p:nvSpPr>
          <p:cNvPr id="5" name="灯片编号占位符 4">
            <a:extLst>
              <a:ext uri="{FF2B5EF4-FFF2-40B4-BE49-F238E27FC236}">
                <a16:creationId xmlns:a16="http://schemas.microsoft.com/office/drawing/2014/main" id="{4673A3D8-47DE-413B-25C9-1188E6CA91F3}"/>
              </a:ext>
            </a:extLst>
          </p:cNvPr>
          <p:cNvSpPr>
            <a:spLocks noGrp="1"/>
          </p:cNvSpPr>
          <p:nvPr>
            <p:ph type="sldNum" sz="quarter" idx="12"/>
          </p:nvPr>
        </p:nvSpPr>
        <p:spPr/>
        <p:txBody>
          <a:bodyPr/>
          <a:lstStyle/>
          <a:p>
            <a:fld id="{4267CD5E-26CF-4249-8540-BB1D07FD4227}" type="slidenum">
              <a:rPr lang="en-US" smtClean="0"/>
              <a:t>3</a:t>
            </a:fld>
            <a:endParaRPr lang="en-US"/>
          </a:p>
        </p:txBody>
      </p:sp>
      <p:pic>
        <p:nvPicPr>
          <p:cNvPr id="9" name="图片 8" descr="图形用户界面, 文本, 应用程序&#10;&#10;描述已自动生成">
            <a:extLst>
              <a:ext uri="{FF2B5EF4-FFF2-40B4-BE49-F238E27FC236}">
                <a16:creationId xmlns:a16="http://schemas.microsoft.com/office/drawing/2014/main" id="{D6104BAB-E41E-D360-FA84-B1DE35E86D53}"/>
              </a:ext>
            </a:extLst>
          </p:cNvPr>
          <p:cNvPicPr>
            <a:picLocks noChangeAspect="1"/>
          </p:cNvPicPr>
          <p:nvPr/>
        </p:nvPicPr>
        <p:blipFill>
          <a:blip r:embed="rId2"/>
          <a:stretch>
            <a:fillRect/>
          </a:stretch>
        </p:blipFill>
        <p:spPr>
          <a:xfrm>
            <a:off x="838198" y="2300147"/>
            <a:ext cx="9680739" cy="2576653"/>
          </a:xfrm>
          <a:prstGeom prst="rect">
            <a:avLst/>
          </a:prstGeom>
        </p:spPr>
      </p:pic>
    </p:spTree>
    <p:extLst>
      <p:ext uri="{BB962C8B-B14F-4D97-AF65-F5344CB8AC3E}">
        <p14:creationId xmlns:p14="http://schemas.microsoft.com/office/powerpoint/2010/main" val="1444555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3080C-2FB6-D547-C5AC-DA4407DCA62F}"/>
              </a:ext>
            </a:extLst>
          </p:cNvPr>
          <p:cNvSpPr>
            <a:spLocks noGrp="1"/>
          </p:cNvSpPr>
          <p:nvPr>
            <p:ph type="title"/>
          </p:nvPr>
        </p:nvSpPr>
        <p:spPr/>
        <p:txBody>
          <a:bodyPr/>
          <a:lstStyle/>
          <a:p>
            <a:r>
              <a:rPr kumimoji="1" lang="en-US" altLang="zh-CN" dirty="0"/>
              <a:t>Asset Selection</a:t>
            </a:r>
            <a:endParaRPr kumimoji="1" lang="zh-CN" altLang="en-US" dirty="0"/>
          </a:p>
        </p:txBody>
      </p:sp>
      <p:sp>
        <p:nvSpPr>
          <p:cNvPr id="4" name="内容占位符 3">
            <a:extLst>
              <a:ext uri="{FF2B5EF4-FFF2-40B4-BE49-F238E27FC236}">
                <a16:creationId xmlns:a16="http://schemas.microsoft.com/office/drawing/2014/main" id="{CC0915CB-821B-4CF5-8FF0-CD2D3E2E850A}"/>
              </a:ext>
            </a:extLst>
          </p:cNvPr>
          <p:cNvSpPr>
            <a:spLocks noGrp="1"/>
          </p:cNvSpPr>
          <p:nvPr>
            <p:ph idx="1"/>
          </p:nvPr>
        </p:nvSpPr>
        <p:spPr>
          <a:xfrm>
            <a:off x="644771" y="1177048"/>
            <a:ext cx="10709031" cy="4905100"/>
          </a:xfrm>
        </p:spPr>
        <p:txBody>
          <a:bodyPr/>
          <a:lstStyle/>
          <a:p>
            <a:r>
              <a:rPr kumimoji="1" lang="en-US" altLang="zh-CN" dirty="0"/>
              <a:t>Method 1:</a:t>
            </a:r>
          </a:p>
          <a:p>
            <a:pPr lvl="1">
              <a:buFont typeface="Wingdings" panose="05000000000000000000" pitchFamily="2" charset="2"/>
              <a:buChar char="Ø"/>
            </a:pPr>
            <a:r>
              <a:rPr kumimoji="1" lang="en-US" altLang="zh-CN" dirty="0"/>
              <a:t>Compare the returns of stocks with returns of SPY. </a:t>
            </a:r>
          </a:p>
          <a:p>
            <a:pPr lvl="1">
              <a:buFont typeface="Wingdings" panose="05000000000000000000" pitchFamily="2" charset="2"/>
              <a:buChar char="Ø"/>
            </a:pPr>
            <a:r>
              <a:rPr kumimoji="1" lang="en-US" altLang="zh-CN" dirty="0"/>
              <a:t>Label the return as 1 if it is larger than that of SPY otherwise label as 0.</a:t>
            </a:r>
          </a:p>
          <a:p>
            <a:pPr lvl="1">
              <a:buFont typeface="Wingdings" panose="05000000000000000000" pitchFamily="2" charset="2"/>
              <a:buChar char="Ø"/>
            </a:pPr>
            <a:r>
              <a:rPr kumimoji="1" lang="en-US" altLang="zh-CN" dirty="0"/>
              <a:t>Count the number of 1 for each stock and sort the stocks based on it.</a:t>
            </a:r>
          </a:p>
          <a:p>
            <a:pPr lvl="1">
              <a:buFont typeface="Wingdings" panose="05000000000000000000" pitchFamily="2" charset="2"/>
              <a:buChar char="Ø"/>
            </a:pPr>
            <a:r>
              <a:rPr kumimoji="1" lang="en-US" altLang="zh-CN" dirty="0"/>
              <a:t>Choose the top 20 stocks as output.</a:t>
            </a:r>
          </a:p>
          <a:p>
            <a:pPr marL="274320" lvl="1" indent="0">
              <a:buNone/>
            </a:pPr>
            <a:endParaRPr kumimoji="1" lang="en-US" altLang="zh-CN" dirty="0"/>
          </a:p>
        </p:txBody>
      </p:sp>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4</a:t>
            </a:fld>
            <a:endParaRPr lang="en-US"/>
          </a:p>
        </p:txBody>
      </p:sp>
      <p:pic>
        <p:nvPicPr>
          <p:cNvPr id="7" name="图片 6" descr="图形用户界面, 文本, 应用程序, 电子邮件&#10;&#10;描述已自动生成">
            <a:extLst>
              <a:ext uri="{FF2B5EF4-FFF2-40B4-BE49-F238E27FC236}">
                <a16:creationId xmlns:a16="http://schemas.microsoft.com/office/drawing/2014/main" id="{6C5D5953-9E06-365E-E001-F888DF13ADDD}"/>
              </a:ext>
            </a:extLst>
          </p:cNvPr>
          <p:cNvPicPr>
            <a:picLocks noChangeAspect="1"/>
          </p:cNvPicPr>
          <p:nvPr/>
        </p:nvPicPr>
        <p:blipFill>
          <a:blip r:embed="rId2"/>
          <a:stretch>
            <a:fillRect/>
          </a:stretch>
        </p:blipFill>
        <p:spPr>
          <a:xfrm>
            <a:off x="934426" y="2913857"/>
            <a:ext cx="8992379" cy="1280271"/>
          </a:xfrm>
          <a:prstGeom prst="rect">
            <a:avLst/>
          </a:prstGeom>
        </p:spPr>
      </p:pic>
      <p:pic>
        <p:nvPicPr>
          <p:cNvPr id="9" name="图片 8" descr="图形用户界面, 应用程序&#10;&#10;描述已自动生成">
            <a:extLst>
              <a:ext uri="{FF2B5EF4-FFF2-40B4-BE49-F238E27FC236}">
                <a16:creationId xmlns:a16="http://schemas.microsoft.com/office/drawing/2014/main" id="{F3A09EB5-709E-00B3-3192-BAB49F070129}"/>
              </a:ext>
            </a:extLst>
          </p:cNvPr>
          <p:cNvPicPr>
            <a:picLocks noChangeAspect="1"/>
          </p:cNvPicPr>
          <p:nvPr/>
        </p:nvPicPr>
        <p:blipFill>
          <a:blip r:embed="rId3"/>
          <a:stretch>
            <a:fillRect/>
          </a:stretch>
        </p:blipFill>
        <p:spPr>
          <a:xfrm>
            <a:off x="934426" y="4492129"/>
            <a:ext cx="8584382" cy="1280271"/>
          </a:xfrm>
          <a:prstGeom prst="rect">
            <a:avLst/>
          </a:prstGeom>
        </p:spPr>
      </p:pic>
    </p:spTree>
    <p:extLst>
      <p:ext uri="{BB962C8B-B14F-4D97-AF65-F5344CB8AC3E}">
        <p14:creationId xmlns:p14="http://schemas.microsoft.com/office/powerpoint/2010/main" val="928796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3080C-2FB6-D547-C5AC-DA4407DCA62F}"/>
              </a:ext>
            </a:extLst>
          </p:cNvPr>
          <p:cNvSpPr>
            <a:spLocks noGrp="1"/>
          </p:cNvSpPr>
          <p:nvPr>
            <p:ph type="title"/>
          </p:nvPr>
        </p:nvSpPr>
        <p:spPr/>
        <p:txBody>
          <a:bodyPr/>
          <a:lstStyle/>
          <a:p>
            <a:r>
              <a:rPr kumimoji="1" lang="en-US" altLang="zh-CN" dirty="0"/>
              <a:t>Asset Selection</a:t>
            </a:r>
            <a:endParaRPr kumimoji="1" lang="zh-CN" altLang="en-US" dirty="0"/>
          </a:p>
        </p:txBody>
      </p:sp>
      <p:sp>
        <p:nvSpPr>
          <p:cNvPr id="4" name="内容占位符 3">
            <a:extLst>
              <a:ext uri="{FF2B5EF4-FFF2-40B4-BE49-F238E27FC236}">
                <a16:creationId xmlns:a16="http://schemas.microsoft.com/office/drawing/2014/main" id="{CC0915CB-821B-4CF5-8FF0-CD2D3E2E850A}"/>
              </a:ext>
            </a:extLst>
          </p:cNvPr>
          <p:cNvSpPr>
            <a:spLocks noGrp="1"/>
          </p:cNvSpPr>
          <p:nvPr>
            <p:ph idx="1"/>
          </p:nvPr>
        </p:nvSpPr>
        <p:spPr>
          <a:xfrm>
            <a:off x="644771" y="1099748"/>
            <a:ext cx="10709031" cy="4982399"/>
          </a:xfrm>
        </p:spPr>
        <p:txBody>
          <a:bodyPr/>
          <a:lstStyle/>
          <a:p>
            <a:r>
              <a:rPr kumimoji="1" lang="en-US" altLang="zh-CN" dirty="0"/>
              <a:t>Method 2:</a:t>
            </a:r>
          </a:p>
          <a:p>
            <a:pPr marL="0" indent="0">
              <a:buNone/>
            </a:pPr>
            <a:endParaRPr kumimoji="1" lang="en-US" altLang="zh-CN" sz="100" dirty="0"/>
          </a:p>
          <a:p>
            <a:pPr lvl="1">
              <a:buFont typeface="Wingdings" panose="05000000000000000000" pitchFamily="2" charset="2"/>
              <a:buChar char="Ø"/>
            </a:pPr>
            <a:r>
              <a:rPr kumimoji="1" lang="en-US" altLang="zh-CN" dirty="0"/>
              <a:t>Select companies with the largest returns</a:t>
            </a:r>
          </a:p>
          <a:p>
            <a:pPr marL="274320" lvl="1" indent="0">
              <a:buNone/>
            </a:pPr>
            <a:endParaRPr kumimoji="1" lang="en-US" altLang="zh-CN" sz="100" dirty="0"/>
          </a:p>
          <a:p>
            <a:pPr lvl="1">
              <a:buFont typeface="Wingdings" panose="05000000000000000000" pitchFamily="2" charset="2"/>
              <a:buChar char="Ø"/>
            </a:pPr>
            <a:r>
              <a:rPr kumimoji="1" lang="en-US" altLang="zh-CN" dirty="0"/>
              <a:t>Most of these companies have Sharpe Ratio &gt; 1</a:t>
            </a:r>
          </a:p>
          <a:p>
            <a:pPr marL="274320" lvl="1" indent="0">
              <a:buNone/>
            </a:pPr>
            <a:endParaRPr kumimoji="1" lang="en-US" altLang="zh-CN" dirty="0"/>
          </a:p>
          <a:p>
            <a:r>
              <a:rPr kumimoji="1" lang="en-US" altLang="zh-CN" dirty="0"/>
              <a:t>Every dot on the scatterplot shows the return, and</a:t>
            </a:r>
          </a:p>
          <a:p>
            <a:pPr marL="0" indent="0">
              <a:buNone/>
            </a:pPr>
            <a:r>
              <a:rPr kumimoji="1" lang="en-US" altLang="zh-CN" dirty="0"/>
              <a:t>     Sharpe Ratio for every company. </a:t>
            </a:r>
          </a:p>
        </p:txBody>
      </p:sp>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5</a:t>
            </a:fld>
            <a:endParaRPr lang="en-US"/>
          </a:p>
        </p:txBody>
      </p:sp>
      <p:pic>
        <p:nvPicPr>
          <p:cNvPr id="6" name="Picture 5">
            <a:extLst>
              <a:ext uri="{FF2B5EF4-FFF2-40B4-BE49-F238E27FC236}">
                <a16:creationId xmlns:a16="http://schemas.microsoft.com/office/drawing/2014/main" id="{5C6A3822-3E27-E7F9-2DB5-FCF16887503E}"/>
              </a:ext>
            </a:extLst>
          </p:cNvPr>
          <p:cNvPicPr>
            <a:picLocks noChangeAspect="1"/>
          </p:cNvPicPr>
          <p:nvPr/>
        </p:nvPicPr>
        <p:blipFill rotWithShape="1">
          <a:blip r:embed="rId2"/>
          <a:srcRect l="10059"/>
          <a:stretch/>
        </p:blipFill>
        <p:spPr>
          <a:xfrm>
            <a:off x="1054604" y="3590947"/>
            <a:ext cx="4695956" cy="2214740"/>
          </a:xfrm>
          <a:prstGeom prst="rect">
            <a:avLst/>
          </a:prstGeom>
        </p:spPr>
      </p:pic>
      <p:pic>
        <p:nvPicPr>
          <p:cNvPr id="8" name="Picture 7" descr="Chart, scatter chart&#10;&#10;Description automatically generated">
            <a:extLst>
              <a:ext uri="{FF2B5EF4-FFF2-40B4-BE49-F238E27FC236}">
                <a16:creationId xmlns:a16="http://schemas.microsoft.com/office/drawing/2014/main" id="{75FAB662-5492-9DFD-32D3-BBA481AAAB0B}"/>
              </a:ext>
            </a:extLst>
          </p:cNvPr>
          <p:cNvPicPr>
            <a:picLocks noChangeAspect="1"/>
          </p:cNvPicPr>
          <p:nvPr/>
        </p:nvPicPr>
        <p:blipFill>
          <a:blip r:embed="rId3"/>
          <a:stretch>
            <a:fillRect/>
          </a:stretch>
        </p:blipFill>
        <p:spPr>
          <a:xfrm>
            <a:off x="6441441" y="1294441"/>
            <a:ext cx="4912361" cy="4912361"/>
          </a:xfrm>
          <a:prstGeom prst="rect">
            <a:avLst/>
          </a:prstGeom>
        </p:spPr>
      </p:pic>
      <p:sp>
        <p:nvSpPr>
          <p:cNvPr id="9" name="Rectangle 8">
            <a:extLst>
              <a:ext uri="{FF2B5EF4-FFF2-40B4-BE49-F238E27FC236}">
                <a16:creationId xmlns:a16="http://schemas.microsoft.com/office/drawing/2014/main" id="{3945E3AB-ADEE-5B73-5AF8-EFD2EBFC3A0D}"/>
              </a:ext>
            </a:extLst>
          </p:cNvPr>
          <p:cNvSpPr/>
          <p:nvPr/>
        </p:nvSpPr>
        <p:spPr>
          <a:xfrm>
            <a:off x="9464040" y="2225040"/>
            <a:ext cx="1706880" cy="17274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985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3080C-2FB6-D547-C5AC-DA4407DCA62F}"/>
              </a:ext>
            </a:extLst>
          </p:cNvPr>
          <p:cNvSpPr>
            <a:spLocks noGrp="1"/>
          </p:cNvSpPr>
          <p:nvPr>
            <p:ph type="title"/>
          </p:nvPr>
        </p:nvSpPr>
        <p:spPr/>
        <p:txBody>
          <a:bodyPr/>
          <a:lstStyle/>
          <a:p>
            <a:r>
              <a:rPr kumimoji="1" lang="en-US" altLang="zh-CN" dirty="0"/>
              <a:t>Asset Selection</a:t>
            </a:r>
            <a:endParaRPr kumimoji="1" lang="zh-CN" altLang="en-US" dirty="0"/>
          </a:p>
        </p:txBody>
      </p:sp>
      <p:pic>
        <p:nvPicPr>
          <p:cNvPr id="9" name="内容占位符 8">
            <a:extLst>
              <a:ext uri="{FF2B5EF4-FFF2-40B4-BE49-F238E27FC236}">
                <a16:creationId xmlns:a16="http://schemas.microsoft.com/office/drawing/2014/main" id="{189A7402-DCC7-F9B5-58DC-D6E8C0C62F47}"/>
              </a:ext>
            </a:extLst>
          </p:cNvPr>
          <p:cNvPicPr>
            <a:picLocks noGrp="1" noChangeAspect="1"/>
          </p:cNvPicPr>
          <p:nvPr>
            <p:ph idx="1"/>
          </p:nvPr>
        </p:nvPicPr>
        <p:blipFill>
          <a:blip r:embed="rId2"/>
          <a:stretch>
            <a:fillRect/>
          </a:stretch>
        </p:blipFill>
        <p:spPr>
          <a:xfrm>
            <a:off x="727864" y="1998607"/>
            <a:ext cx="9205410" cy="970371"/>
          </a:xfrm>
        </p:spPr>
      </p:pic>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6</a:t>
            </a:fld>
            <a:endParaRPr lang="en-US"/>
          </a:p>
        </p:txBody>
      </p:sp>
      <p:sp>
        <p:nvSpPr>
          <p:cNvPr id="11" name="文本框 10">
            <a:extLst>
              <a:ext uri="{FF2B5EF4-FFF2-40B4-BE49-F238E27FC236}">
                <a16:creationId xmlns:a16="http://schemas.microsoft.com/office/drawing/2014/main" id="{D41596FF-006F-C359-FFD2-6512466D2078}"/>
              </a:ext>
            </a:extLst>
          </p:cNvPr>
          <p:cNvSpPr txBox="1"/>
          <p:nvPr/>
        </p:nvSpPr>
        <p:spPr>
          <a:xfrm>
            <a:off x="727864" y="1219200"/>
            <a:ext cx="8540313" cy="4801314"/>
          </a:xfrm>
          <a:prstGeom prst="rect">
            <a:avLst/>
          </a:prstGeom>
          <a:noFill/>
        </p:spPr>
        <p:txBody>
          <a:bodyPr wrap="square" rtlCol="0">
            <a:spAutoFit/>
          </a:bodyPr>
          <a:lstStyle/>
          <a:p>
            <a:r>
              <a:rPr lang="en-US" altLang="zh-CN" dirty="0"/>
              <a:t>Compare selection results from both methods and find intersection</a:t>
            </a:r>
          </a:p>
          <a:p>
            <a:endParaRPr lang="en-US" altLang="zh-CN" dirty="0"/>
          </a:p>
          <a:p>
            <a:r>
              <a:rPr lang="en-US" altLang="zh-CN" dirty="0"/>
              <a:t>Selection from method 1:</a:t>
            </a:r>
          </a:p>
          <a:p>
            <a:endParaRPr lang="en-US" altLang="zh-CN" dirty="0"/>
          </a:p>
          <a:p>
            <a:endParaRPr lang="en-US" altLang="zh-CN" dirty="0"/>
          </a:p>
          <a:p>
            <a:endParaRPr lang="en-US" altLang="zh-CN" dirty="0"/>
          </a:p>
          <a:p>
            <a:endParaRPr lang="en-US" altLang="zh-CN" dirty="0"/>
          </a:p>
          <a:p>
            <a:r>
              <a:rPr lang="en-US" altLang="zh-CN" dirty="0"/>
              <a:t>Selection from method 2:</a:t>
            </a:r>
          </a:p>
          <a:p>
            <a:endParaRPr lang="en-US" altLang="zh-CN" dirty="0"/>
          </a:p>
          <a:p>
            <a:endParaRPr lang="en-US" altLang="zh-CN" dirty="0"/>
          </a:p>
          <a:p>
            <a:endParaRPr lang="en-US" altLang="zh-CN" dirty="0"/>
          </a:p>
          <a:p>
            <a:endParaRPr lang="en-US" altLang="zh-CN" dirty="0"/>
          </a:p>
          <a:p>
            <a:r>
              <a:rPr lang="en-US" altLang="zh-CN" dirty="0"/>
              <a:t>Final asset selection:</a:t>
            </a:r>
          </a:p>
          <a:p>
            <a:endParaRPr lang="en-US" altLang="zh-CN" dirty="0"/>
          </a:p>
          <a:p>
            <a:endParaRPr lang="en-US" altLang="zh-CN" dirty="0"/>
          </a:p>
          <a:p>
            <a:endParaRPr lang="en-US" altLang="zh-CN" dirty="0"/>
          </a:p>
          <a:p>
            <a:endParaRPr lang="zh-CN" altLang="en-US" dirty="0"/>
          </a:p>
        </p:txBody>
      </p:sp>
      <p:pic>
        <p:nvPicPr>
          <p:cNvPr id="13" name="图片 12">
            <a:extLst>
              <a:ext uri="{FF2B5EF4-FFF2-40B4-BE49-F238E27FC236}">
                <a16:creationId xmlns:a16="http://schemas.microsoft.com/office/drawing/2014/main" id="{ACC749C2-1BEA-57C7-92D0-530A493726A5}"/>
              </a:ext>
            </a:extLst>
          </p:cNvPr>
          <p:cNvPicPr>
            <a:picLocks noChangeAspect="1"/>
          </p:cNvPicPr>
          <p:nvPr/>
        </p:nvPicPr>
        <p:blipFill>
          <a:blip r:embed="rId3"/>
          <a:stretch>
            <a:fillRect/>
          </a:stretch>
        </p:blipFill>
        <p:spPr>
          <a:xfrm>
            <a:off x="850124" y="3571649"/>
            <a:ext cx="8225692" cy="627817"/>
          </a:xfrm>
          <a:prstGeom prst="rect">
            <a:avLst/>
          </a:prstGeom>
        </p:spPr>
      </p:pic>
      <p:sp>
        <p:nvSpPr>
          <p:cNvPr id="14" name="矩形 13">
            <a:extLst>
              <a:ext uri="{FF2B5EF4-FFF2-40B4-BE49-F238E27FC236}">
                <a16:creationId xmlns:a16="http://schemas.microsoft.com/office/drawing/2014/main" id="{CF2E111F-E1BC-36C1-ED77-10FA0D5C8835}"/>
              </a:ext>
            </a:extLst>
          </p:cNvPr>
          <p:cNvSpPr/>
          <p:nvPr/>
        </p:nvSpPr>
        <p:spPr>
          <a:xfrm>
            <a:off x="3194756" y="3571649"/>
            <a:ext cx="451555" cy="317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78B0D9AE-F2DB-6016-51CC-E694D6C93B4E}"/>
              </a:ext>
            </a:extLst>
          </p:cNvPr>
          <p:cNvPicPr>
            <a:picLocks noChangeAspect="1"/>
          </p:cNvPicPr>
          <p:nvPr/>
        </p:nvPicPr>
        <p:blipFill>
          <a:blip r:embed="rId4"/>
          <a:stretch>
            <a:fillRect/>
          </a:stretch>
        </p:blipFill>
        <p:spPr>
          <a:xfrm>
            <a:off x="727864" y="5151252"/>
            <a:ext cx="10813688" cy="278704"/>
          </a:xfrm>
          <a:prstGeom prst="rect">
            <a:avLst/>
          </a:prstGeom>
        </p:spPr>
      </p:pic>
      <p:sp>
        <p:nvSpPr>
          <p:cNvPr id="17" name="矩形 16">
            <a:extLst>
              <a:ext uri="{FF2B5EF4-FFF2-40B4-BE49-F238E27FC236}">
                <a16:creationId xmlns:a16="http://schemas.microsoft.com/office/drawing/2014/main" id="{6C06818C-6009-FFDB-4F2E-854661A59BA2}"/>
              </a:ext>
            </a:extLst>
          </p:cNvPr>
          <p:cNvSpPr/>
          <p:nvPr/>
        </p:nvSpPr>
        <p:spPr>
          <a:xfrm>
            <a:off x="1174044" y="2190044"/>
            <a:ext cx="620889"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04D1320-9B02-76A2-F72E-84D44F61EE20}"/>
              </a:ext>
            </a:extLst>
          </p:cNvPr>
          <p:cNvSpPr/>
          <p:nvPr/>
        </p:nvSpPr>
        <p:spPr>
          <a:xfrm>
            <a:off x="1941689" y="2190044"/>
            <a:ext cx="620889"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30165BC-C8C1-4448-8052-D7664DB56BC3}"/>
              </a:ext>
            </a:extLst>
          </p:cNvPr>
          <p:cNvSpPr/>
          <p:nvPr/>
        </p:nvSpPr>
        <p:spPr>
          <a:xfrm>
            <a:off x="2709334" y="2190044"/>
            <a:ext cx="620889"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FB78506-D437-4435-7DAD-864F3A2613AE}"/>
              </a:ext>
            </a:extLst>
          </p:cNvPr>
          <p:cNvSpPr/>
          <p:nvPr/>
        </p:nvSpPr>
        <p:spPr>
          <a:xfrm>
            <a:off x="3646311" y="2190044"/>
            <a:ext cx="519289"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0337C59-0258-C45B-E066-495F8D1330C6}"/>
              </a:ext>
            </a:extLst>
          </p:cNvPr>
          <p:cNvSpPr/>
          <p:nvPr/>
        </p:nvSpPr>
        <p:spPr>
          <a:xfrm>
            <a:off x="4413956" y="2190044"/>
            <a:ext cx="620889"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42DD79F-08CA-4729-9A15-7D16D0DA6401}"/>
              </a:ext>
            </a:extLst>
          </p:cNvPr>
          <p:cNvSpPr/>
          <p:nvPr/>
        </p:nvSpPr>
        <p:spPr>
          <a:xfrm>
            <a:off x="5904090" y="2190044"/>
            <a:ext cx="270932"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CB44B10-8CA9-AD34-55E4-9443CE3FF190}"/>
              </a:ext>
            </a:extLst>
          </p:cNvPr>
          <p:cNvSpPr/>
          <p:nvPr/>
        </p:nvSpPr>
        <p:spPr>
          <a:xfrm>
            <a:off x="8173156" y="2189571"/>
            <a:ext cx="620889"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C7695FB-0870-CBA6-24E9-246116DBA71F}"/>
              </a:ext>
            </a:extLst>
          </p:cNvPr>
          <p:cNvSpPr/>
          <p:nvPr/>
        </p:nvSpPr>
        <p:spPr>
          <a:xfrm>
            <a:off x="9042401" y="2189571"/>
            <a:ext cx="440265"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7CB3A9-D90E-7EBD-732F-B7578A30DD81}"/>
              </a:ext>
            </a:extLst>
          </p:cNvPr>
          <p:cNvSpPr/>
          <p:nvPr/>
        </p:nvSpPr>
        <p:spPr>
          <a:xfrm>
            <a:off x="1794933" y="2465120"/>
            <a:ext cx="620889"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47BB2875-5A40-C3BE-81E8-318FAF842202}"/>
              </a:ext>
            </a:extLst>
          </p:cNvPr>
          <p:cNvSpPr/>
          <p:nvPr/>
        </p:nvSpPr>
        <p:spPr>
          <a:xfrm>
            <a:off x="4165600" y="2465120"/>
            <a:ext cx="530578" cy="259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58552AA-9EF6-AAEE-00E4-2E9552FBD4A7}"/>
              </a:ext>
            </a:extLst>
          </p:cNvPr>
          <p:cNvSpPr/>
          <p:nvPr/>
        </p:nvSpPr>
        <p:spPr>
          <a:xfrm>
            <a:off x="1049867" y="3668889"/>
            <a:ext cx="451555" cy="22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B0308D6-EF61-9828-BBD7-3F146878869F}"/>
              </a:ext>
            </a:extLst>
          </p:cNvPr>
          <p:cNvSpPr/>
          <p:nvPr/>
        </p:nvSpPr>
        <p:spPr>
          <a:xfrm>
            <a:off x="2415822" y="3668889"/>
            <a:ext cx="564445" cy="22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00B2E1C-6DEA-B9B3-5B3D-C509E067E7A6}"/>
              </a:ext>
            </a:extLst>
          </p:cNvPr>
          <p:cNvSpPr/>
          <p:nvPr/>
        </p:nvSpPr>
        <p:spPr>
          <a:xfrm>
            <a:off x="4549422" y="3676551"/>
            <a:ext cx="587022" cy="244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2EDAACF-05B9-C321-F919-526C4990D86E}"/>
              </a:ext>
            </a:extLst>
          </p:cNvPr>
          <p:cNvSpPr/>
          <p:nvPr/>
        </p:nvSpPr>
        <p:spPr>
          <a:xfrm>
            <a:off x="5339645" y="3668889"/>
            <a:ext cx="564445" cy="22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265654FA-3D03-DBA9-A655-CA9A77305729}"/>
              </a:ext>
            </a:extLst>
          </p:cNvPr>
          <p:cNvSpPr/>
          <p:nvPr/>
        </p:nvSpPr>
        <p:spPr>
          <a:xfrm>
            <a:off x="6175022" y="3668889"/>
            <a:ext cx="519289" cy="22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1C51C79-9447-A842-246D-B30D633B5F8C}"/>
              </a:ext>
            </a:extLst>
          </p:cNvPr>
          <p:cNvSpPr/>
          <p:nvPr/>
        </p:nvSpPr>
        <p:spPr>
          <a:xfrm>
            <a:off x="6829778" y="3668889"/>
            <a:ext cx="564445" cy="22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F931E3C8-2FFA-99D0-0941-B95C3C4C5458}"/>
              </a:ext>
            </a:extLst>
          </p:cNvPr>
          <p:cNvSpPr/>
          <p:nvPr/>
        </p:nvSpPr>
        <p:spPr>
          <a:xfrm>
            <a:off x="1049867" y="4008475"/>
            <a:ext cx="293511" cy="1909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3B0717B9-712D-7B34-7654-04CE45E87EA5}"/>
              </a:ext>
            </a:extLst>
          </p:cNvPr>
          <p:cNvSpPr/>
          <p:nvPr/>
        </p:nvSpPr>
        <p:spPr>
          <a:xfrm>
            <a:off x="1670756" y="3949905"/>
            <a:ext cx="496711" cy="278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41CBF82-9A97-8ACB-3F17-22BA8D555D9E}"/>
              </a:ext>
            </a:extLst>
          </p:cNvPr>
          <p:cNvSpPr/>
          <p:nvPr/>
        </p:nvSpPr>
        <p:spPr>
          <a:xfrm>
            <a:off x="7586134" y="3571649"/>
            <a:ext cx="587022" cy="3491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7628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8F836-3CC1-E790-9F10-AA064118AE24}"/>
              </a:ext>
            </a:extLst>
          </p:cNvPr>
          <p:cNvSpPr>
            <a:spLocks noGrp="1"/>
          </p:cNvSpPr>
          <p:nvPr>
            <p:ph type="title"/>
          </p:nvPr>
        </p:nvSpPr>
        <p:spPr/>
        <p:txBody>
          <a:bodyPr/>
          <a:lstStyle/>
          <a:p>
            <a:r>
              <a:rPr lang="en-US" altLang="zh-CN" dirty="0"/>
              <a:t>Assets Correlation &amp; Clustering Test</a:t>
            </a:r>
            <a:endParaRPr lang="zh-CN" altLang="en-US" dirty="0"/>
          </a:p>
        </p:txBody>
      </p:sp>
      <p:pic>
        <p:nvPicPr>
          <p:cNvPr id="7" name="内容占位符 6" descr="图表, 直方图&#10;&#10;描述已自动生成">
            <a:extLst>
              <a:ext uri="{FF2B5EF4-FFF2-40B4-BE49-F238E27FC236}">
                <a16:creationId xmlns:a16="http://schemas.microsoft.com/office/drawing/2014/main" id="{190DA007-092A-EA73-2749-4D06F37B077D}"/>
              </a:ext>
            </a:extLst>
          </p:cNvPr>
          <p:cNvPicPr>
            <a:picLocks noGrp="1" noChangeAspect="1"/>
          </p:cNvPicPr>
          <p:nvPr>
            <p:ph idx="1"/>
          </p:nvPr>
        </p:nvPicPr>
        <p:blipFill>
          <a:blip r:embed="rId2"/>
          <a:stretch>
            <a:fillRect/>
          </a:stretch>
        </p:blipFill>
        <p:spPr>
          <a:xfrm>
            <a:off x="773973" y="1381704"/>
            <a:ext cx="4965820" cy="3482904"/>
          </a:xfrm>
        </p:spPr>
      </p:pic>
      <p:sp>
        <p:nvSpPr>
          <p:cNvPr id="5" name="灯片编号占位符 4">
            <a:extLst>
              <a:ext uri="{FF2B5EF4-FFF2-40B4-BE49-F238E27FC236}">
                <a16:creationId xmlns:a16="http://schemas.microsoft.com/office/drawing/2014/main" id="{85E2CC75-6C5E-960C-749D-082F30EC09FD}"/>
              </a:ext>
            </a:extLst>
          </p:cNvPr>
          <p:cNvSpPr>
            <a:spLocks noGrp="1"/>
          </p:cNvSpPr>
          <p:nvPr>
            <p:ph type="sldNum" sz="quarter" idx="12"/>
          </p:nvPr>
        </p:nvSpPr>
        <p:spPr/>
        <p:txBody>
          <a:bodyPr/>
          <a:lstStyle/>
          <a:p>
            <a:fld id="{4267CD5E-26CF-4249-8540-BB1D07FD4227}" type="slidenum">
              <a:rPr lang="en-US" smtClean="0"/>
              <a:t>7</a:t>
            </a:fld>
            <a:endParaRPr lang="en-US"/>
          </a:p>
        </p:txBody>
      </p:sp>
      <p:pic>
        <p:nvPicPr>
          <p:cNvPr id="9" name="图片 8" descr="图表, 直方图&#10;&#10;描述已自动生成">
            <a:extLst>
              <a:ext uri="{FF2B5EF4-FFF2-40B4-BE49-F238E27FC236}">
                <a16:creationId xmlns:a16="http://schemas.microsoft.com/office/drawing/2014/main" id="{AE251455-3771-EF4D-01F0-0E7DACBF1AA2}"/>
              </a:ext>
            </a:extLst>
          </p:cNvPr>
          <p:cNvPicPr>
            <a:picLocks noChangeAspect="1"/>
          </p:cNvPicPr>
          <p:nvPr/>
        </p:nvPicPr>
        <p:blipFill>
          <a:blip r:embed="rId3"/>
          <a:stretch>
            <a:fillRect/>
          </a:stretch>
        </p:blipFill>
        <p:spPr>
          <a:xfrm>
            <a:off x="6559732" y="1235401"/>
            <a:ext cx="4632524" cy="3264093"/>
          </a:xfrm>
          <a:prstGeom prst="rect">
            <a:avLst/>
          </a:prstGeom>
        </p:spPr>
      </p:pic>
      <p:sp>
        <p:nvSpPr>
          <p:cNvPr id="10" name="文本框 9">
            <a:extLst>
              <a:ext uri="{FF2B5EF4-FFF2-40B4-BE49-F238E27FC236}">
                <a16:creationId xmlns:a16="http://schemas.microsoft.com/office/drawing/2014/main" id="{8FB3B3F9-DAF9-D0B1-EF23-60C72CB9685F}"/>
              </a:ext>
            </a:extLst>
          </p:cNvPr>
          <p:cNvSpPr txBox="1"/>
          <p:nvPr/>
        </p:nvSpPr>
        <p:spPr>
          <a:xfrm>
            <a:off x="646359" y="5001768"/>
            <a:ext cx="5093434" cy="369332"/>
          </a:xfrm>
          <a:prstGeom prst="rect">
            <a:avLst/>
          </a:prstGeom>
          <a:noFill/>
        </p:spPr>
        <p:txBody>
          <a:bodyPr wrap="square" rtlCol="0">
            <a:spAutoFit/>
          </a:bodyPr>
          <a:lstStyle/>
          <a:p>
            <a:r>
              <a:rPr lang="en-US" altLang="zh-CN" dirty="0"/>
              <a:t>All stocks are positively correlated.</a:t>
            </a:r>
          </a:p>
        </p:txBody>
      </p:sp>
      <p:sp>
        <p:nvSpPr>
          <p:cNvPr id="11" name="文本框 10">
            <a:extLst>
              <a:ext uri="{FF2B5EF4-FFF2-40B4-BE49-F238E27FC236}">
                <a16:creationId xmlns:a16="http://schemas.microsoft.com/office/drawing/2014/main" id="{5B65DC24-0135-7C51-0837-F0FEB7DA81B7}"/>
              </a:ext>
            </a:extLst>
          </p:cNvPr>
          <p:cNvSpPr txBox="1"/>
          <p:nvPr/>
        </p:nvSpPr>
        <p:spPr>
          <a:xfrm>
            <a:off x="6850882" y="5001768"/>
            <a:ext cx="4504508" cy="369332"/>
          </a:xfrm>
          <a:prstGeom prst="rect">
            <a:avLst/>
          </a:prstGeom>
          <a:noFill/>
        </p:spPr>
        <p:txBody>
          <a:bodyPr wrap="square" rtlCol="0">
            <a:spAutoFit/>
          </a:bodyPr>
          <a:lstStyle/>
          <a:p>
            <a:r>
              <a:rPr lang="en-US" altLang="zh-CN" dirty="0"/>
              <a:t>No obvious clustering exists.</a:t>
            </a:r>
            <a:endParaRPr lang="zh-CN" altLang="en-US" dirty="0"/>
          </a:p>
        </p:txBody>
      </p:sp>
    </p:spTree>
    <p:extLst>
      <p:ext uri="{BB962C8B-B14F-4D97-AF65-F5344CB8AC3E}">
        <p14:creationId xmlns:p14="http://schemas.microsoft.com/office/powerpoint/2010/main" val="113932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1F13570-5CB3-AAF3-DD38-E9967577F510}"/>
              </a:ext>
            </a:extLst>
          </p:cNvPr>
          <p:cNvSpPr>
            <a:spLocks noGrp="1"/>
          </p:cNvSpPr>
          <p:nvPr>
            <p:ph type="body" sz="quarter" idx="13"/>
          </p:nvPr>
        </p:nvSpPr>
        <p:spPr>
          <a:xfrm>
            <a:off x="644771" y="1467705"/>
            <a:ext cx="10709031" cy="1767864"/>
          </a:xfrm>
        </p:spPr>
        <p:txBody>
          <a:bodyPr>
            <a:normAutofit/>
          </a:bodyPr>
          <a:lstStyle/>
          <a:p>
            <a:pPr>
              <a:lnSpc>
                <a:spcPct val="150000"/>
              </a:lnSpc>
            </a:pPr>
            <a:r>
              <a:rPr kumimoji="1" lang="en-US" altLang="zh-CN" b="1" u="sng" dirty="0">
                <a:latin typeface="Times New Roman" panose="02020603050405020304" pitchFamily="18" charset="0"/>
                <a:cs typeface="Times New Roman" panose="02020603050405020304" pitchFamily="18" charset="0"/>
              </a:rPr>
              <a:t>Idea:</a:t>
            </a:r>
          </a:p>
          <a:p>
            <a:pPr>
              <a:lnSpc>
                <a:spcPct val="150000"/>
              </a:lnSpc>
            </a:pPr>
            <a:r>
              <a:rPr kumimoji="1" lang="en-US" altLang="zh-CN" dirty="0">
                <a:latin typeface="Times New Roman" panose="02020603050405020304" pitchFamily="18" charset="0"/>
                <a:cs typeface="Times New Roman" panose="02020603050405020304" pitchFamily="18" charset="0"/>
              </a:rPr>
              <a:t>We got the assets we want to research, so next step is doing sentiment analysis, then got the sentiment scores as our view to using in Black-</a:t>
            </a:r>
            <a:r>
              <a:rPr kumimoji="1" lang="en-US" altLang="zh-CN" dirty="0" err="1">
                <a:latin typeface="Times New Roman" panose="02020603050405020304" pitchFamily="18" charset="0"/>
                <a:cs typeface="Times New Roman" panose="02020603050405020304" pitchFamily="18" charset="0"/>
              </a:rPr>
              <a:t>Litterman</a:t>
            </a:r>
            <a:r>
              <a:rPr kumimoji="1" lang="en-US" altLang="zh-CN" dirty="0">
                <a:latin typeface="Times New Roman" panose="02020603050405020304" pitchFamily="18" charset="0"/>
                <a:cs typeface="Times New Roman" panose="02020603050405020304" pitchFamily="18" charset="0"/>
              </a:rPr>
              <a:t> for portfolio optimization.</a:t>
            </a:r>
            <a:endParaRPr kumimoji="1"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CC0915CB-821B-4CF5-8FF0-CD2D3E2E850A}"/>
              </a:ext>
            </a:extLst>
          </p:cNvPr>
          <p:cNvSpPr>
            <a:spLocks noGrp="1"/>
          </p:cNvSpPr>
          <p:nvPr>
            <p:ph idx="1"/>
          </p:nvPr>
        </p:nvSpPr>
        <p:spPr>
          <a:xfrm>
            <a:off x="644770" y="3235569"/>
            <a:ext cx="10709031" cy="3879273"/>
          </a:xfrm>
        </p:spPr>
        <p:txBody>
          <a:bodyPr/>
          <a:lstStyle/>
          <a:p>
            <a:r>
              <a:rPr kumimoji="1" lang="en-US" altLang="zh-CN" b="1" u="sng" dirty="0">
                <a:latin typeface="Times New Roman" panose="02020603050405020304" pitchFamily="18" charset="0"/>
                <a:cs typeface="Times New Roman" panose="02020603050405020304" pitchFamily="18" charset="0"/>
              </a:rPr>
              <a:t>Quickly review our assets</a:t>
            </a:r>
          </a:p>
          <a:p>
            <a:pPr marL="0" indent="0">
              <a:buNone/>
            </a:pPr>
            <a:endParaRPr kumimoji="1" lang="en-US" altLang="zh-CN" b="1" u="sng" dirty="0">
              <a:latin typeface="Times New Roman" panose="02020603050405020304" pitchFamily="18" charset="0"/>
              <a:cs typeface="Times New Roman" panose="02020603050405020304" pitchFamily="18" charset="0"/>
            </a:endParaRPr>
          </a:p>
          <a:p>
            <a:pPr marL="0" indent="0">
              <a:buNone/>
            </a:pPr>
            <a:endParaRPr kumimoji="1" lang="zh-CN" altLang="en-US" b="1" u="sng" dirty="0">
              <a:latin typeface="Times New Roman" panose="02020603050405020304" pitchFamily="18" charset="0"/>
              <a:cs typeface="Times New Roman" panose="02020603050405020304" pitchFamily="18" charset="0"/>
            </a:endParaRPr>
          </a:p>
        </p:txBody>
      </p:sp>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8</a:t>
            </a:fld>
            <a:endParaRPr lang="en-US"/>
          </a:p>
        </p:txBody>
      </p:sp>
      <p:sp>
        <p:nvSpPr>
          <p:cNvPr id="6" name="Horizontal Scroll 5">
            <a:extLst>
              <a:ext uri="{FF2B5EF4-FFF2-40B4-BE49-F238E27FC236}">
                <a16:creationId xmlns:a16="http://schemas.microsoft.com/office/drawing/2014/main" id="{30C4410E-F5F3-54BB-63A3-E36CCFFDD51B}"/>
              </a:ext>
            </a:extLst>
          </p:cNvPr>
          <p:cNvSpPr/>
          <p:nvPr/>
        </p:nvSpPr>
        <p:spPr>
          <a:xfrm>
            <a:off x="536334" y="170434"/>
            <a:ext cx="4668711"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II:   Sentiment Analysis</a:t>
            </a:r>
          </a:p>
        </p:txBody>
      </p:sp>
      <p:graphicFrame>
        <p:nvGraphicFramePr>
          <p:cNvPr id="9" name="Table 9">
            <a:extLst>
              <a:ext uri="{FF2B5EF4-FFF2-40B4-BE49-F238E27FC236}">
                <a16:creationId xmlns:a16="http://schemas.microsoft.com/office/drawing/2014/main" id="{A91D7A56-D13E-B123-D53A-DD773A7E2A8A}"/>
              </a:ext>
            </a:extLst>
          </p:cNvPr>
          <p:cNvGraphicFramePr>
            <a:graphicFrameLocks noGrp="1"/>
          </p:cNvGraphicFramePr>
          <p:nvPr/>
        </p:nvGraphicFramePr>
        <p:xfrm>
          <a:off x="1469293" y="4014524"/>
          <a:ext cx="81280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27521009"/>
                    </a:ext>
                  </a:extLst>
                </a:gridCol>
                <a:gridCol w="1625600">
                  <a:extLst>
                    <a:ext uri="{9D8B030D-6E8A-4147-A177-3AD203B41FA5}">
                      <a16:colId xmlns:a16="http://schemas.microsoft.com/office/drawing/2014/main" val="2652264203"/>
                    </a:ext>
                  </a:extLst>
                </a:gridCol>
                <a:gridCol w="1625600">
                  <a:extLst>
                    <a:ext uri="{9D8B030D-6E8A-4147-A177-3AD203B41FA5}">
                      <a16:colId xmlns:a16="http://schemas.microsoft.com/office/drawing/2014/main" val="29648676"/>
                    </a:ext>
                  </a:extLst>
                </a:gridCol>
                <a:gridCol w="1625600">
                  <a:extLst>
                    <a:ext uri="{9D8B030D-6E8A-4147-A177-3AD203B41FA5}">
                      <a16:colId xmlns:a16="http://schemas.microsoft.com/office/drawing/2014/main" val="3624483479"/>
                    </a:ext>
                  </a:extLst>
                </a:gridCol>
                <a:gridCol w="1625600">
                  <a:extLst>
                    <a:ext uri="{9D8B030D-6E8A-4147-A177-3AD203B41FA5}">
                      <a16:colId xmlns:a16="http://schemas.microsoft.com/office/drawing/2014/main" val="45931745"/>
                    </a:ext>
                  </a:extLst>
                </a:gridCol>
              </a:tblGrid>
              <a:tr h="370840">
                <a:tc>
                  <a:txBody>
                    <a:bodyPr/>
                    <a:lstStyle/>
                    <a:p>
                      <a:pPr algn="ctr"/>
                      <a:r>
                        <a:rPr lang="en-US" dirty="0"/>
                        <a:t>NVDA</a:t>
                      </a:r>
                    </a:p>
                  </a:txBody>
                  <a:tcPr/>
                </a:tc>
                <a:tc>
                  <a:txBody>
                    <a:bodyPr/>
                    <a:lstStyle/>
                    <a:p>
                      <a:pPr algn="ctr"/>
                      <a:r>
                        <a:rPr lang="en-US" dirty="0"/>
                        <a:t>AAPL</a:t>
                      </a:r>
                    </a:p>
                  </a:txBody>
                  <a:tcPr/>
                </a:tc>
                <a:tc>
                  <a:txBody>
                    <a:bodyPr/>
                    <a:lstStyle/>
                    <a:p>
                      <a:pPr algn="ctr"/>
                      <a:r>
                        <a:rPr lang="en-US" dirty="0"/>
                        <a:t>AMAT</a:t>
                      </a:r>
                    </a:p>
                  </a:txBody>
                  <a:tcPr/>
                </a:tc>
                <a:tc>
                  <a:txBody>
                    <a:bodyPr/>
                    <a:lstStyle/>
                    <a:p>
                      <a:pPr algn="ctr"/>
                      <a:r>
                        <a:rPr lang="en-US" dirty="0"/>
                        <a:t>PYPL</a:t>
                      </a:r>
                    </a:p>
                  </a:txBody>
                  <a:tcPr/>
                </a:tc>
                <a:tc>
                  <a:txBody>
                    <a:bodyPr/>
                    <a:lstStyle/>
                    <a:p>
                      <a:pPr algn="ctr"/>
                      <a:r>
                        <a:rPr lang="en-US" dirty="0"/>
                        <a:t>MSFT</a:t>
                      </a:r>
                    </a:p>
                  </a:txBody>
                  <a:tcPr/>
                </a:tc>
                <a:extLst>
                  <a:ext uri="{0D108BD9-81ED-4DB2-BD59-A6C34878D82A}">
                    <a16:rowId xmlns:a16="http://schemas.microsoft.com/office/drawing/2014/main" val="2980713117"/>
                  </a:ext>
                </a:extLst>
              </a:tr>
              <a:tr h="370840">
                <a:tc>
                  <a:txBody>
                    <a:bodyPr/>
                    <a:lstStyle/>
                    <a:p>
                      <a:pPr algn="ctr"/>
                      <a:r>
                        <a:rPr lang="en-US" b="1" dirty="0">
                          <a:latin typeface="Times New Roman" panose="02020603050405020304" pitchFamily="18" charset="0"/>
                          <a:cs typeface="Times New Roman" panose="02020603050405020304" pitchFamily="18" charset="0"/>
                        </a:rPr>
                        <a:t>1.9769</a:t>
                      </a:r>
                    </a:p>
                  </a:txBody>
                  <a:tcPr/>
                </a:tc>
                <a:tc>
                  <a:txBody>
                    <a:bodyPr/>
                    <a:lstStyle/>
                    <a:p>
                      <a:pPr algn="ctr"/>
                      <a:r>
                        <a:rPr lang="en-US" b="1" dirty="0">
                          <a:latin typeface="Times New Roman" panose="02020603050405020304" pitchFamily="18" charset="0"/>
                          <a:cs typeface="Times New Roman" panose="02020603050405020304" pitchFamily="18" charset="0"/>
                        </a:rPr>
                        <a:t>1.3991</a:t>
                      </a:r>
                    </a:p>
                  </a:txBody>
                  <a:tcPr/>
                </a:tc>
                <a:tc>
                  <a:txBody>
                    <a:bodyPr/>
                    <a:lstStyle/>
                    <a:p>
                      <a:pPr algn="ctr"/>
                      <a:r>
                        <a:rPr lang="en-US" b="1" dirty="0">
                          <a:latin typeface="Times New Roman" panose="02020603050405020304" pitchFamily="18" charset="0"/>
                          <a:cs typeface="Times New Roman" panose="02020603050405020304" pitchFamily="18" charset="0"/>
                        </a:rPr>
                        <a:t>1.4165</a:t>
                      </a:r>
                    </a:p>
                  </a:txBody>
                  <a:tcPr/>
                </a:tc>
                <a:tc>
                  <a:txBody>
                    <a:bodyPr/>
                    <a:lstStyle/>
                    <a:p>
                      <a:pPr algn="ctr"/>
                      <a:r>
                        <a:rPr lang="en-US" b="1" dirty="0">
                          <a:latin typeface="Times New Roman" panose="02020603050405020304" pitchFamily="18" charset="0"/>
                          <a:cs typeface="Times New Roman" panose="02020603050405020304" pitchFamily="18" charset="0"/>
                        </a:rPr>
                        <a:t>1.2200</a:t>
                      </a:r>
                    </a:p>
                  </a:txBody>
                  <a:tcPr/>
                </a:tc>
                <a:tc>
                  <a:txBody>
                    <a:bodyPr/>
                    <a:lstStyle/>
                    <a:p>
                      <a:pPr algn="ctr"/>
                      <a:r>
                        <a:rPr lang="en-US" b="1" dirty="0">
                          <a:latin typeface="Times New Roman" panose="02020603050405020304" pitchFamily="18" charset="0"/>
                          <a:cs typeface="Times New Roman" panose="02020603050405020304" pitchFamily="18" charset="0"/>
                        </a:rPr>
                        <a:t>1.0842</a:t>
                      </a:r>
                    </a:p>
                  </a:txBody>
                  <a:tcPr/>
                </a:tc>
                <a:extLst>
                  <a:ext uri="{0D108BD9-81ED-4DB2-BD59-A6C34878D82A}">
                    <a16:rowId xmlns:a16="http://schemas.microsoft.com/office/drawing/2014/main" val="3835368766"/>
                  </a:ext>
                </a:extLst>
              </a:tr>
              <a:tr h="370840">
                <a:tc>
                  <a:txBody>
                    <a:bodyPr/>
                    <a:lstStyle/>
                    <a:p>
                      <a:pPr marL="0" algn="ctr" defTabSz="914354" rtl="0" eaLnBrk="1" latinLnBrk="0" hangingPunct="1"/>
                      <a:r>
                        <a:rPr lang="en-US" sz="1800" b="1" kern="1200" dirty="0">
                          <a:solidFill>
                            <a:schemeClr val="lt1"/>
                          </a:solidFill>
                          <a:latin typeface="+mn-lt"/>
                          <a:ea typeface="+mn-ea"/>
                          <a:cs typeface="+mn-cs"/>
                        </a:rPr>
                        <a:t>MS</a:t>
                      </a:r>
                    </a:p>
                  </a:txBody>
                  <a:tcPr>
                    <a:solidFill>
                      <a:srgbClr val="A32437"/>
                    </a:solidFill>
                  </a:tcPr>
                </a:tc>
                <a:tc>
                  <a:txBody>
                    <a:bodyPr/>
                    <a:lstStyle/>
                    <a:p>
                      <a:pPr marL="0" algn="ctr" defTabSz="914354" rtl="0" eaLnBrk="1" latinLnBrk="0" hangingPunct="1"/>
                      <a:r>
                        <a:rPr lang="en-US" sz="1800" b="1" kern="1200" dirty="0">
                          <a:solidFill>
                            <a:schemeClr val="lt1"/>
                          </a:solidFill>
                          <a:latin typeface="+mn-lt"/>
                          <a:ea typeface="+mn-ea"/>
                          <a:cs typeface="+mn-cs"/>
                        </a:rPr>
                        <a:t>QCOM</a:t>
                      </a:r>
                    </a:p>
                  </a:txBody>
                  <a:tcPr>
                    <a:solidFill>
                      <a:srgbClr val="A32437"/>
                    </a:solidFill>
                  </a:tcPr>
                </a:tc>
                <a:tc>
                  <a:txBody>
                    <a:bodyPr/>
                    <a:lstStyle/>
                    <a:p>
                      <a:pPr marL="0" algn="ctr" defTabSz="914354" rtl="0" eaLnBrk="1" latinLnBrk="0" hangingPunct="1"/>
                      <a:r>
                        <a:rPr lang="en-US" sz="1800" b="1" kern="1200" dirty="0">
                          <a:solidFill>
                            <a:schemeClr val="lt1"/>
                          </a:solidFill>
                          <a:latin typeface="+mn-lt"/>
                          <a:ea typeface="+mn-ea"/>
                          <a:cs typeface="+mn-cs"/>
                        </a:rPr>
                        <a:t>APA</a:t>
                      </a:r>
                    </a:p>
                  </a:txBody>
                  <a:tcPr>
                    <a:solidFill>
                      <a:srgbClr val="A32437"/>
                    </a:solidFill>
                  </a:tcPr>
                </a:tc>
                <a:tc>
                  <a:txBody>
                    <a:bodyPr/>
                    <a:lstStyle/>
                    <a:p>
                      <a:pPr marL="0" algn="ctr" defTabSz="914354" rtl="0" eaLnBrk="1" latinLnBrk="0" hangingPunct="1"/>
                      <a:r>
                        <a:rPr lang="en-US" sz="1800" b="1" kern="1200" dirty="0">
                          <a:solidFill>
                            <a:schemeClr val="lt1"/>
                          </a:solidFill>
                          <a:latin typeface="+mn-lt"/>
                          <a:ea typeface="+mn-ea"/>
                          <a:cs typeface="+mn-cs"/>
                        </a:rPr>
                        <a:t>AMD</a:t>
                      </a:r>
                    </a:p>
                  </a:txBody>
                  <a:tcPr>
                    <a:solidFill>
                      <a:srgbClr val="A32437"/>
                    </a:solidFill>
                  </a:tcPr>
                </a:tc>
                <a:tc>
                  <a:txBody>
                    <a:bodyPr/>
                    <a:lstStyle/>
                    <a:p>
                      <a:pPr marL="0" algn="ctr" defTabSz="914354" rtl="0" eaLnBrk="1" latinLnBrk="0" hangingPunct="1"/>
                      <a:r>
                        <a:rPr lang="en-US" sz="1800" b="1" kern="1200" dirty="0">
                          <a:solidFill>
                            <a:schemeClr val="lt1"/>
                          </a:solidFill>
                          <a:latin typeface="+mn-lt"/>
                          <a:ea typeface="+mn-ea"/>
                          <a:cs typeface="+mn-cs"/>
                        </a:rPr>
                        <a:t>DVN</a:t>
                      </a:r>
                    </a:p>
                  </a:txBody>
                  <a:tcPr>
                    <a:solidFill>
                      <a:srgbClr val="A32437"/>
                    </a:solidFill>
                  </a:tcPr>
                </a:tc>
                <a:extLst>
                  <a:ext uri="{0D108BD9-81ED-4DB2-BD59-A6C34878D82A}">
                    <a16:rowId xmlns:a16="http://schemas.microsoft.com/office/drawing/2014/main" val="523400720"/>
                  </a:ext>
                </a:extLst>
              </a:tr>
              <a:tr h="370840">
                <a:tc>
                  <a:txBody>
                    <a:bodyPr/>
                    <a:lstStyle/>
                    <a:p>
                      <a:pPr algn="ctr"/>
                      <a:r>
                        <a:rPr lang="en-US" b="1" dirty="0">
                          <a:latin typeface="Times New Roman" panose="02020603050405020304" pitchFamily="18" charset="0"/>
                          <a:cs typeface="Times New Roman" panose="02020603050405020304" pitchFamily="18" charset="0"/>
                        </a:rPr>
                        <a:t>1.0851</a:t>
                      </a:r>
                    </a:p>
                  </a:txBody>
                  <a:tcPr/>
                </a:tc>
                <a:tc>
                  <a:txBody>
                    <a:bodyPr/>
                    <a:lstStyle/>
                    <a:p>
                      <a:pPr algn="ctr"/>
                      <a:r>
                        <a:rPr lang="en-US" b="1" dirty="0">
                          <a:latin typeface="Times New Roman" panose="02020603050405020304" pitchFamily="18" charset="0"/>
                          <a:cs typeface="Times New Roman" panose="02020603050405020304" pitchFamily="18" charset="0"/>
                        </a:rPr>
                        <a:t>1.2800</a:t>
                      </a:r>
                    </a:p>
                  </a:txBody>
                  <a:tcPr/>
                </a:tc>
                <a:tc>
                  <a:txBody>
                    <a:bodyPr/>
                    <a:lstStyle/>
                    <a:p>
                      <a:pPr algn="ctr"/>
                      <a:r>
                        <a:rPr lang="en-US" b="1" dirty="0">
                          <a:latin typeface="Times New Roman" panose="02020603050405020304" pitchFamily="18" charset="0"/>
                          <a:cs typeface="Times New Roman" panose="02020603050405020304" pitchFamily="18" charset="0"/>
                        </a:rPr>
                        <a:t>2.0228</a:t>
                      </a:r>
                    </a:p>
                  </a:txBody>
                  <a:tcPr/>
                </a:tc>
                <a:tc>
                  <a:txBody>
                    <a:bodyPr/>
                    <a:lstStyle/>
                    <a:p>
                      <a:pPr algn="ctr"/>
                      <a:r>
                        <a:rPr lang="en-US" b="1" dirty="0">
                          <a:latin typeface="Times New Roman" panose="02020603050405020304" pitchFamily="18" charset="0"/>
                          <a:cs typeface="Times New Roman" panose="02020603050405020304" pitchFamily="18" charset="0"/>
                        </a:rPr>
                        <a:t>1.6655</a:t>
                      </a:r>
                    </a:p>
                  </a:txBody>
                  <a:tcPr/>
                </a:tc>
                <a:tc>
                  <a:txBody>
                    <a:bodyPr/>
                    <a:lstStyle/>
                    <a:p>
                      <a:pPr algn="ctr"/>
                      <a:r>
                        <a:rPr lang="en-US" b="1" dirty="0">
                          <a:latin typeface="Times New Roman" panose="02020603050405020304" pitchFamily="18" charset="0"/>
                          <a:cs typeface="Times New Roman" panose="02020603050405020304" pitchFamily="18" charset="0"/>
                        </a:rPr>
                        <a:t>1.2791</a:t>
                      </a:r>
                    </a:p>
                  </a:txBody>
                  <a:tcPr/>
                </a:tc>
                <a:extLst>
                  <a:ext uri="{0D108BD9-81ED-4DB2-BD59-A6C34878D82A}">
                    <a16:rowId xmlns:a16="http://schemas.microsoft.com/office/drawing/2014/main" val="1785462134"/>
                  </a:ext>
                </a:extLst>
              </a:tr>
            </a:tbl>
          </a:graphicData>
        </a:graphic>
      </p:graphicFrame>
    </p:spTree>
    <p:extLst>
      <p:ext uri="{BB962C8B-B14F-4D97-AF65-F5344CB8AC3E}">
        <p14:creationId xmlns:p14="http://schemas.microsoft.com/office/powerpoint/2010/main" val="363208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C0915CB-821B-4CF5-8FF0-CD2D3E2E850A}"/>
              </a:ext>
            </a:extLst>
          </p:cNvPr>
          <p:cNvSpPr>
            <a:spLocks noGrp="1"/>
          </p:cNvSpPr>
          <p:nvPr>
            <p:ph idx="1"/>
          </p:nvPr>
        </p:nvSpPr>
        <p:spPr>
          <a:xfrm>
            <a:off x="275494" y="1129560"/>
            <a:ext cx="10709031" cy="3879273"/>
          </a:xfrm>
        </p:spPr>
        <p:txBody>
          <a:bodyPr/>
          <a:lstStyle/>
          <a:p>
            <a:r>
              <a:rPr kumimoji="1" lang="en-US" altLang="zh-CN" b="1" u="sng" dirty="0">
                <a:latin typeface="Times New Roman" panose="02020603050405020304" pitchFamily="18" charset="0"/>
                <a:cs typeface="Times New Roman" panose="02020603050405020304" pitchFamily="18" charset="0"/>
              </a:rPr>
              <a:t>Sentiment analysis source</a:t>
            </a:r>
          </a:p>
          <a:p>
            <a:pPr marL="0" indent="0">
              <a:lnSpc>
                <a:spcPct val="150000"/>
              </a:lnSpc>
              <a:buNone/>
            </a:pPr>
            <a:r>
              <a:rPr kumimoji="1" lang="en-US" altLang="zh-CN" dirty="0">
                <a:latin typeface="Times New Roman" panose="02020603050405020304" pitchFamily="18" charset="0"/>
                <a:cs typeface="Times New Roman" panose="02020603050405020304" pitchFamily="18" charset="0"/>
              </a:rPr>
              <a:t>Website: </a:t>
            </a:r>
            <a:r>
              <a:rPr kumimoji="1" lang="en-US" altLang="zh-CN" dirty="0">
                <a:latin typeface="Times New Roman" panose="02020603050405020304" pitchFamily="18" charset="0"/>
                <a:cs typeface="Times New Roman" panose="02020603050405020304" pitchFamily="18" charset="0"/>
                <a:hlinkClick r:id="rId2"/>
              </a:rPr>
              <a:t>https://finviz.com/</a:t>
            </a:r>
            <a:endParaRPr kumimoji="1"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kumimoji="1"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kumimoji="1" lang="en-US" altLang="zh-CN" dirty="0">
              <a:latin typeface="Times New Roman" panose="02020603050405020304" pitchFamily="18" charset="0"/>
              <a:cs typeface="Times New Roman" panose="02020603050405020304" pitchFamily="18" charset="0"/>
            </a:endParaRPr>
          </a:p>
        </p:txBody>
      </p:sp>
      <p:sp>
        <p:nvSpPr>
          <p:cNvPr id="5" name="灯片编号占位符 4">
            <a:extLst>
              <a:ext uri="{FF2B5EF4-FFF2-40B4-BE49-F238E27FC236}">
                <a16:creationId xmlns:a16="http://schemas.microsoft.com/office/drawing/2014/main" id="{7FC7378A-EF96-A911-31C9-423C843EF328}"/>
              </a:ext>
            </a:extLst>
          </p:cNvPr>
          <p:cNvSpPr>
            <a:spLocks noGrp="1"/>
          </p:cNvSpPr>
          <p:nvPr>
            <p:ph type="sldNum" sz="quarter" idx="12"/>
          </p:nvPr>
        </p:nvSpPr>
        <p:spPr/>
        <p:txBody>
          <a:bodyPr/>
          <a:lstStyle/>
          <a:p>
            <a:fld id="{4267CD5E-26CF-4249-8540-BB1D07FD4227}" type="slidenum">
              <a:rPr lang="en-US" smtClean="0"/>
              <a:t>9</a:t>
            </a:fld>
            <a:endParaRPr lang="en-US"/>
          </a:p>
        </p:txBody>
      </p:sp>
      <p:sp>
        <p:nvSpPr>
          <p:cNvPr id="6" name="Horizontal Scroll 5">
            <a:extLst>
              <a:ext uri="{FF2B5EF4-FFF2-40B4-BE49-F238E27FC236}">
                <a16:creationId xmlns:a16="http://schemas.microsoft.com/office/drawing/2014/main" id="{30C4410E-F5F3-54BB-63A3-E36CCFFDD51B}"/>
              </a:ext>
            </a:extLst>
          </p:cNvPr>
          <p:cNvSpPr/>
          <p:nvPr/>
        </p:nvSpPr>
        <p:spPr>
          <a:xfrm>
            <a:off x="117234" y="0"/>
            <a:ext cx="4668711" cy="10522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Times New Roman" panose="02020603050405020304" pitchFamily="18" charset="0"/>
                <a:cs typeface="Times New Roman" panose="02020603050405020304" pitchFamily="18" charset="0"/>
              </a:rPr>
              <a:t>Chapter II:   Sentiment Analysis</a:t>
            </a:r>
          </a:p>
        </p:txBody>
      </p:sp>
      <p:pic>
        <p:nvPicPr>
          <p:cNvPr id="7" name="Picture 6">
            <a:extLst>
              <a:ext uri="{FF2B5EF4-FFF2-40B4-BE49-F238E27FC236}">
                <a16:creationId xmlns:a16="http://schemas.microsoft.com/office/drawing/2014/main" id="{FD1803E0-E387-496C-0277-737379A7A178}"/>
              </a:ext>
            </a:extLst>
          </p:cNvPr>
          <p:cNvPicPr>
            <a:picLocks noChangeAspect="1"/>
          </p:cNvPicPr>
          <p:nvPr/>
        </p:nvPicPr>
        <p:blipFill>
          <a:blip r:embed="rId3"/>
          <a:stretch>
            <a:fillRect/>
          </a:stretch>
        </p:blipFill>
        <p:spPr>
          <a:xfrm>
            <a:off x="4402468" y="1271181"/>
            <a:ext cx="6345045" cy="941131"/>
          </a:xfrm>
          <a:prstGeom prst="rect">
            <a:avLst/>
          </a:prstGeom>
        </p:spPr>
      </p:pic>
      <p:pic>
        <p:nvPicPr>
          <p:cNvPr id="11" name="Picture 10">
            <a:extLst>
              <a:ext uri="{FF2B5EF4-FFF2-40B4-BE49-F238E27FC236}">
                <a16:creationId xmlns:a16="http://schemas.microsoft.com/office/drawing/2014/main" id="{E515BC2F-172B-5C85-01D3-C155499F6721}"/>
              </a:ext>
            </a:extLst>
          </p:cNvPr>
          <p:cNvPicPr>
            <a:picLocks noChangeAspect="1"/>
          </p:cNvPicPr>
          <p:nvPr/>
        </p:nvPicPr>
        <p:blipFill>
          <a:blip r:embed="rId4"/>
          <a:stretch>
            <a:fillRect/>
          </a:stretch>
        </p:blipFill>
        <p:spPr>
          <a:xfrm>
            <a:off x="275493" y="2289596"/>
            <a:ext cx="7430061" cy="3590504"/>
          </a:xfrm>
          <a:prstGeom prst="rect">
            <a:avLst/>
          </a:prstGeom>
        </p:spPr>
      </p:pic>
      <p:pic>
        <p:nvPicPr>
          <p:cNvPr id="9" name="Picture 8">
            <a:extLst>
              <a:ext uri="{FF2B5EF4-FFF2-40B4-BE49-F238E27FC236}">
                <a16:creationId xmlns:a16="http://schemas.microsoft.com/office/drawing/2014/main" id="{BC4FB2DD-5AEC-0E83-8DCA-4141E784FDF9}"/>
              </a:ext>
            </a:extLst>
          </p:cNvPr>
          <p:cNvPicPr>
            <a:picLocks noChangeAspect="1"/>
          </p:cNvPicPr>
          <p:nvPr/>
        </p:nvPicPr>
        <p:blipFill>
          <a:blip r:embed="rId5"/>
          <a:stretch>
            <a:fillRect/>
          </a:stretch>
        </p:blipFill>
        <p:spPr>
          <a:xfrm>
            <a:off x="4837753" y="2452621"/>
            <a:ext cx="5909760" cy="1952758"/>
          </a:xfrm>
          <a:prstGeom prst="rect">
            <a:avLst/>
          </a:prstGeom>
        </p:spPr>
      </p:pic>
      <p:cxnSp>
        <p:nvCxnSpPr>
          <p:cNvPr id="13" name="Straight Arrow Connector 12">
            <a:extLst>
              <a:ext uri="{FF2B5EF4-FFF2-40B4-BE49-F238E27FC236}">
                <a16:creationId xmlns:a16="http://schemas.microsoft.com/office/drawing/2014/main" id="{58A988B2-5B18-89BF-EF40-C09851FE63D5}"/>
              </a:ext>
            </a:extLst>
          </p:cNvPr>
          <p:cNvCxnSpPr/>
          <p:nvPr/>
        </p:nvCxnSpPr>
        <p:spPr>
          <a:xfrm flipV="1">
            <a:off x="3276600" y="1741746"/>
            <a:ext cx="1358900" cy="2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617585"/>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2195</TotalTime>
  <Words>735</Words>
  <Application>Microsoft Macintosh PowerPoint</Application>
  <PresentationFormat>宽屏</PresentationFormat>
  <Paragraphs>167</Paragraphs>
  <Slides>25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DengXian</vt:lpstr>
      <vt:lpstr>Saira Condensed Condensed Light</vt:lpstr>
      <vt:lpstr>Saira Condensed Condensed SemiBold</vt:lpstr>
      <vt:lpstr>System Font Regular</vt:lpstr>
      <vt:lpstr>TimesNewRomanPS</vt:lpstr>
      <vt:lpstr>TimesNewRomanPSMT</vt:lpstr>
      <vt:lpstr>Arial</vt:lpstr>
      <vt:lpstr>Calibri</vt:lpstr>
      <vt:lpstr>IBM Plex Sans</vt:lpstr>
      <vt:lpstr>IBM Plex Sans Light</vt:lpstr>
      <vt:lpstr>IBM Plex Sans SemiBold</vt:lpstr>
      <vt:lpstr>Times New Roman</vt:lpstr>
      <vt:lpstr>Wingdings</vt:lpstr>
      <vt:lpstr>Office Theme</vt:lpstr>
      <vt:lpstr>Black-Litterman Model in Portfolio Optimization with  ML methods   </vt:lpstr>
      <vt:lpstr>Content</vt:lpstr>
      <vt:lpstr>Data Collection</vt:lpstr>
      <vt:lpstr>Asset Selection</vt:lpstr>
      <vt:lpstr>Asset Selection</vt:lpstr>
      <vt:lpstr>Asset Selection</vt:lpstr>
      <vt:lpstr>Assets Correlation &amp; Clustering Test</vt:lpstr>
      <vt:lpstr>PowerPoint 演示文稿</vt:lpstr>
      <vt:lpstr>PowerPoint 演示文稿</vt:lpstr>
      <vt:lpstr>PowerPoint 演示文稿</vt:lpstr>
      <vt:lpstr>PowerPoint 演示文稿</vt:lpstr>
      <vt:lpstr>PowerPoint 演示文稿</vt:lpstr>
      <vt:lpstr>PowerPoint 演示文稿</vt:lpstr>
      <vt:lpstr>Chapter III:  BL Model Implement + Risk Analysis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Chapter IV : Conclusions &amp; Improvement  </vt:lpstr>
      <vt:lpstr>PowerPoint 演示文稿</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Rui Zong</cp:lastModifiedBy>
  <cp:revision>86</cp:revision>
  <dcterms:created xsi:type="dcterms:W3CDTF">2022-06-10T19:28:06Z</dcterms:created>
  <dcterms:modified xsi:type="dcterms:W3CDTF">2022-12-15T04:22:45Z</dcterms:modified>
</cp:coreProperties>
</file>